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Lst>
  <p:sldSz cy="5143500" cx="9144000"/>
  <p:notesSz cx="6858000" cy="9144000"/>
  <p:embeddedFontLst>
    <p:embeddedFont>
      <p:font typeface="Roboto"/>
      <p:regular r:id="rId107"/>
      <p:bold r:id="rId108"/>
      <p:italic r:id="rId109"/>
      <p:boldItalic r:id="rId110"/>
    </p:embeddedFont>
    <p:embeddedFont>
      <p:font typeface="Proxima Nova"/>
      <p:regular r:id="rId111"/>
      <p:bold r:id="rId112"/>
      <p:italic r:id="rId113"/>
      <p:boldItalic r:id="rId114"/>
    </p:embeddedFont>
    <p:embeddedFont>
      <p:font typeface="Nunito"/>
      <p:regular r:id="rId115"/>
      <p:bold r:id="rId116"/>
      <p:italic r:id="rId117"/>
      <p:boldItalic r:id="rId118"/>
    </p:embeddedFont>
    <p:embeddedFont>
      <p:font typeface="Montserrat"/>
      <p:regular r:id="rId119"/>
      <p:bold r:id="rId120"/>
      <p:italic r:id="rId121"/>
      <p:boldItalic r:id="rId122"/>
    </p:embeddedFont>
    <p:embeddedFont>
      <p:font typeface="Google Sans Medium"/>
      <p:regular r:id="rId123"/>
      <p:bold r:id="rId124"/>
      <p:italic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Omar Hoyos"/>
  <p:cmAuthor clrIdx="1" id="1" initials="" lastIdx="1" name="juan vazqu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regular.fntdata"/><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6" Type="http://schemas.openxmlformats.org/officeDocument/2006/relationships/font" Target="fonts/GoogleSansMedium-boldItalic.fntdata"/><Relationship Id="rId26" Type="http://schemas.openxmlformats.org/officeDocument/2006/relationships/slide" Target="slides/slide21.xml"/><Relationship Id="rId121" Type="http://schemas.openxmlformats.org/officeDocument/2006/relationships/font" Target="fonts/Montserrat-italic.fntdata"/><Relationship Id="rId25" Type="http://schemas.openxmlformats.org/officeDocument/2006/relationships/slide" Target="slides/slide20.xml"/><Relationship Id="rId120" Type="http://schemas.openxmlformats.org/officeDocument/2006/relationships/font" Target="fonts/Montserrat-bold.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GoogleSansMedium-italic.fntdata"/><Relationship Id="rId29" Type="http://schemas.openxmlformats.org/officeDocument/2006/relationships/slide" Target="slides/slide24.xml"/><Relationship Id="rId124" Type="http://schemas.openxmlformats.org/officeDocument/2006/relationships/font" Target="fonts/GoogleSansMedium-bold.fntdata"/><Relationship Id="rId123" Type="http://schemas.openxmlformats.org/officeDocument/2006/relationships/font" Target="fonts/GoogleSansMedium-regular.fntdata"/><Relationship Id="rId122" Type="http://schemas.openxmlformats.org/officeDocument/2006/relationships/font" Target="fonts/Montserrat-bold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Nunito-boldItalic.fntdata"/><Relationship Id="rId117" Type="http://schemas.openxmlformats.org/officeDocument/2006/relationships/font" Target="fonts/Nunito-italic.fntdata"/><Relationship Id="rId116" Type="http://schemas.openxmlformats.org/officeDocument/2006/relationships/font" Target="fonts/Nunito-bold.fntdata"/><Relationship Id="rId115" Type="http://schemas.openxmlformats.org/officeDocument/2006/relationships/font" Target="fonts/Nunito-regular.fntdata"/><Relationship Id="rId119" Type="http://schemas.openxmlformats.org/officeDocument/2006/relationships/font" Target="fonts/Montserrat-regular.fntdata"/><Relationship Id="rId15" Type="http://schemas.openxmlformats.org/officeDocument/2006/relationships/slide" Target="slides/slide10.xml"/><Relationship Id="rId110" Type="http://schemas.openxmlformats.org/officeDocument/2006/relationships/font" Target="fonts/Roboto-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ProximaNova-boldItalic.fntdata"/><Relationship Id="rId18" Type="http://schemas.openxmlformats.org/officeDocument/2006/relationships/slide" Target="slides/slide13.xml"/><Relationship Id="rId113" Type="http://schemas.openxmlformats.org/officeDocument/2006/relationships/font" Target="fonts/ProximaNova-italic.fntdata"/><Relationship Id="rId112" Type="http://schemas.openxmlformats.org/officeDocument/2006/relationships/font" Target="fonts/ProximaNova-bold.fntdata"/><Relationship Id="rId111" Type="http://schemas.openxmlformats.org/officeDocument/2006/relationships/font" Target="fonts/ProximaNova-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05T16:56:24.515">
    <p:pos x="6000" y="0"/>
    <p:text>Llegué hasta este diapositiva con el tiempo de las dos clases</p:text>
  </p:cm>
  <p:cm authorId="1" idx="1" dt="2021-07-05T04:14:24.262">
    <p:pos x="6000" y="0"/>
    <p:text>órales! casi acabas todas.</p:text>
  </p:cm>
  <p:cm authorId="0" idx="2" dt="2021-07-05T16:56:24.515">
    <p:pos x="6000" y="0"/>
    <p:text>Jajajaja sí! Ahora que lo pienso, distraje un poco de tiempo en un ejemplo que quise mostrar pero de no ser por eso la presentación queda perfecta para las dos clases :D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empathy87/storytelling-with-data/blob/master/vertical-bar/figure-0-5.ipynb" TargetMode="External"/><Relationship Id="rId3" Type="http://schemas.openxmlformats.org/officeDocument/2006/relationships/hyperlink" Target="https://seaborn.pydata.org/examples/index.html" TargetMode="External"/><Relationship Id="rId4" Type="http://schemas.openxmlformats.org/officeDocument/2006/relationships/hyperlink" Target="https://flowingdata.com/2017/01/24/one-dataset-visualized-25-way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pine.com/blog/best-data-visualization-books/" TargetMode="External"/><Relationship Id="rId3" Type="http://schemas.openxmlformats.org/officeDocument/2006/relationships/hyperlink" Target="https://www.kaggle.com/learn/data-visualization"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e96b658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e96b658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3367D6"/>
                </a:solidFill>
                <a:highlight>
                  <a:srgbClr val="FFFFFF"/>
                </a:highlight>
                <a:latin typeface="Roboto"/>
                <a:ea typeface="Roboto"/>
                <a:cs typeface="Roboto"/>
                <a:sym typeface="Roboto"/>
                <a:hlinkClick r:id="rId2">
                  <a:extLst>
                    <a:ext uri="{A12FA001-AC4F-418D-AE19-62706E023703}">
                      <ahyp:hlinkClr val="tx"/>
                    </a:ext>
                  </a:extLst>
                </a:hlinkClick>
              </a:rPr>
              <a:t>https://github.com/empathy87/storytelling-with-data/blob/master/vertical-bar/figure-0-5.ipynb</a:t>
            </a:r>
            <a:endParaRPr sz="10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000" u="sng">
                <a:solidFill>
                  <a:srgbClr val="3367D6"/>
                </a:solidFill>
                <a:highlight>
                  <a:srgbClr val="FFFFFF"/>
                </a:highlight>
                <a:latin typeface="Roboto"/>
                <a:ea typeface="Roboto"/>
                <a:cs typeface="Roboto"/>
                <a:sym typeface="Roboto"/>
                <a:hlinkClick r:id="rId3">
                  <a:extLst>
                    <a:ext uri="{A12FA001-AC4F-418D-AE19-62706E023703}">
                      <ahyp:hlinkClr val="tx"/>
                    </a:ext>
                  </a:extLst>
                </a:hlinkClick>
              </a:rPr>
              <a:t>https://seaborn.pydata.org/examples/index.html</a:t>
            </a:r>
            <a:endParaRPr sz="10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000" u="sng">
                <a:solidFill>
                  <a:srgbClr val="3367D6"/>
                </a:solidFill>
                <a:highlight>
                  <a:srgbClr val="FFFFFF"/>
                </a:highlight>
                <a:latin typeface="Roboto"/>
                <a:ea typeface="Roboto"/>
                <a:cs typeface="Roboto"/>
                <a:sym typeface="Roboto"/>
                <a:hlinkClick r:id="rId4">
                  <a:extLst>
                    <a:ext uri="{A12FA001-AC4F-418D-AE19-62706E023703}">
                      <ahyp:hlinkClr val="tx"/>
                    </a:ext>
                  </a:extLst>
                </a:hlinkClick>
              </a:rPr>
              <a:t>https://flowingdata.com/2017/01/24/one-dataset-visualized-25-ways/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c91b23e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c91b23e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2"/>
              </a:rPr>
              <a:t>https://www.datapine.com/blog/best-data-visualization-books/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u="sng">
                <a:solidFill>
                  <a:schemeClr val="hlink"/>
                </a:solidFill>
                <a:hlinkClick r:id="rId3"/>
              </a:rPr>
              <a:t>https://www.kaggle.com/learn/data-visualization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f04b8305e7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f04b8305e7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cc4ff05a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cc4ff05a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04b8305e7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04b8305e7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3828f122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3828f12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de896bf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de896bf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Fuentes: </a:t>
            </a:r>
            <a:br>
              <a:rPr lang="en"/>
            </a:br>
            <a:r>
              <a:rPr lang="en"/>
              <a:t>https://towardsdatascience.com/a-short-history-of-data-visualisation-de2f81ed0b23</a:t>
            </a:r>
            <a:br>
              <a:rPr lang="en"/>
            </a:br>
            <a:r>
              <a:rPr lang="en"/>
              <a:t>https://thinkinsights.net/digital/data-visualization-history/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ca52af9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ca52af9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 antigua tablilla de arcilla data del siglo XIV al XIII a.C. Muestra un mapa del campo alrededor de la ciudad mesopotámica de Nippur, ubicada en medio de la llanura aluvial del sur de Mesopotamia, cerca de la moderna ciudad de Diwaniyah, Irak.</a:t>
            </a:r>
            <a:endParaRPr/>
          </a:p>
          <a:p>
            <a:pPr indent="0" lvl="0" marL="0" rtl="0" algn="l">
              <a:spcBef>
                <a:spcPts val="0"/>
              </a:spcBef>
              <a:spcAft>
                <a:spcPts val="0"/>
              </a:spcAft>
              <a:buNone/>
            </a:pPr>
            <a:r>
              <a:rPr lang="en"/>
              <a:t> La inscripción en la tablilla está en cuneiforme. La Universidad de Pensilvania estuvo excavando en Nippur desde 1889 hasta 1900 y durante ese tiempo descubrieron miles de tablillas de arcilla.</a:t>
            </a:r>
            <a:endParaRPr/>
          </a:p>
          <a:p>
            <a:pPr indent="0" lvl="0" marL="0" rtl="0" algn="l">
              <a:spcBef>
                <a:spcPts val="0"/>
              </a:spcBef>
              <a:spcAft>
                <a:spcPts val="0"/>
              </a:spcAft>
              <a:buNone/>
            </a:pPr>
            <a:r>
              <a:rPr lang="en"/>
              <a:t>Este mapa puede haber sido descubierto en ese momento, pero su importancia no se reconoció hasta bastante tiempo después.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7b8c1be7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7b8c1be71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de896bf1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de896bf1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de896bf1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de896bf1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de896bf1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de896bf1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de896bf1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de896bf1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04b8305e7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04b8305e7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de896bf1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de896bf1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555555"/>
                </a:solidFill>
                <a:highlight>
                  <a:srgbClr val="FFFFFF"/>
                </a:highlight>
              </a:rPr>
              <a:t>Edmond Halley was an English astronomer, geophysicist, mathematician, meteorologist, and physicist who is best known for computing the orbit of Halley’s Comet. According to the BBC, Halley developed the use of contour lines on maps to connect and describe areas that display differences in atmospheric conditions from place to place. These lines are now commonly used to describe meteorological variation common to us from weather reports.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de896bf1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de896bf1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50">
                <a:solidFill>
                  <a:srgbClr val="202122"/>
                </a:solidFill>
                <a:highlight>
                  <a:srgbClr val="FFFFFF"/>
                </a:highlight>
              </a:rPr>
              <a:t>Tractatus de configurationibus qualitatum et motuum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de896bf1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de896bf1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2C14"/>
                </a:solidFill>
                <a:highlight>
                  <a:srgbClr val="EFE8DC"/>
                </a:highlight>
              </a:rPr>
              <a:t>A 1824 Playfair line graph, illustrating of how bread and stock prices are affected by war</a:t>
            </a:r>
            <a:endParaRPr sz="1200">
              <a:solidFill>
                <a:srgbClr val="382C14"/>
              </a:solidFill>
              <a:highlight>
                <a:srgbClr val="EFE8DC"/>
              </a:highlight>
            </a:endParaRPr>
          </a:p>
          <a:p>
            <a:pPr indent="0" lvl="0" marL="0" rtl="0" algn="l">
              <a:spcBef>
                <a:spcPts val="0"/>
              </a:spcBef>
              <a:spcAft>
                <a:spcPts val="0"/>
              </a:spcAft>
              <a:buNone/>
            </a:pPr>
            <a:r>
              <a:t/>
            </a:r>
            <a:endParaRPr sz="1200">
              <a:solidFill>
                <a:srgbClr val="382C14"/>
              </a:solidFill>
              <a:highlight>
                <a:srgbClr val="EFE8DC"/>
              </a:highlight>
            </a:endParaRPr>
          </a:p>
          <a:p>
            <a:pPr indent="0" lvl="0" marL="0" rtl="0" algn="l">
              <a:spcBef>
                <a:spcPts val="0"/>
              </a:spcBef>
              <a:spcAft>
                <a:spcPts val="0"/>
              </a:spcAft>
              <a:buClr>
                <a:schemeClr val="dk1"/>
              </a:buClr>
              <a:buSzPts val="1100"/>
              <a:buFont typeface="Arial"/>
              <a:buNone/>
            </a:pPr>
            <a:r>
              <a:rPr lang="en" sz="1400">
                <a:solidFill>
                  <a:schemeClr val="dk1"/>
                </a:solidFill>
              </a:rPr>
              <a:t>https://www.atlasobscura.com/articles/the-scottish-scoundrel-who-changed-how-we-see-data</a:t>
            </a:r>
            <a:endParaRPr sz="1400">
              <a:solidFill>
                <a:schemeClr val="dk1"/>
              </a:solidFill>
            </a:endParaRPr>
          </a:p>
          <a:p>
            <a:pPr indent="0" lvl="0" marL="0" rtl="0" algn="l">
              <a:spcBef>
                <a:spcPts val="0"/>
              </a:spcBef>
              <a:spcAft>
                <a:spcPts val="0"/>
              </a:spcAft>
              <a:buNone/>
            </a:pPr>
            <a:r>
              <a:t/>
            </a:r>
            <a:endParaRPr sz="1200">
              <a:solidFill>
                <a:srgbClr val="382C14"/>
              </a:solidFill>
              <a:highlight>
                <a:srgbClr val="EFE8DC"/>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de896bf1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de896bf1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Magnitudes y comparaciones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de896bf1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de896bf1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53413dd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53413dd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de896bf1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de896bf1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22975678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22975678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22975678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22975678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22975678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22975678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c91b23ec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c91b23ec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Mi nombre es Kike Diaz, soy ingeniero de software y co-fundador de DevF, la escuela de programación más grande de América Latina.</a:t>
            </a:r>
            <a:endParaRPr/>
          </a:p>
          <a:p>
            <a:pPr indent="0" lvl="0" marL="0" rtl="0" algn="l">
              <a:spcBef>
                <a:spcPts val="0"/>
              </a:spcBef>
              <a:spcAft>
                <a:spcPts val="0"/>
              </a:spcAft>
              <a:buClr>
                <a:schemeClr val="dk1"/>
              </a:buClr>
              <a:buSzPts val="1100"/>
              <a:buFont typeface="Arial"/>
              <a:buNone/>
            </a:pPr>
            <a:r>
              <a:rPr lang="en"/>
              <a:t>Tres cosas que tienes que saber sobre mi.</a:t>
            </a:r>
            <a:endParaRPr/>
          </a:p>
          <a:p>
            <a:pPr indent="0" lvl="0" marL="0" rtl="0" algn="l">
              <a:spcBef>
                <a:spcPts val="0"/>
              </a:spcBef>
              <a:spcAft>
                <a:spcPts val="0"/>
              </a:spcAft>
              <a:buClr>
                <a:schemeClr val="dk1"/>
              </a:buClr>
              <a:buSzPts val="1100"/>
              <a:buFont typeface="Arial"/>
              <a:buNone/>
            </a:pPr>
            <a:r>
              <a:rPr lang="en"/>
              <a:t>Aprendí a programar en 1994, a los 7 años de edad.</a:t>
            </a:r>
            <a:endParaRPr/>
          </a:p>
          <a:p>
            <a:pPr indent="0" lvl="0" marL="0" rtl="0" algn="l">
              <a:spcBef>
                <a:spcPts val="0"/>
              </a:spcBef>
              <a:spcAft>
                <a:spcPts val="0"/>
              </a:spcAft>
              <a:buClr>
                <a:schemeClr val="dk1"/>
              </a:buClr>
              <a:buSzPts val="1100"/>
              <a:buFont typeface="Arial"/>
              <a:buNone/>
            </a:pPr>
            <a:r>
              <a:rPr lang="en"/>
              <a:t>Software Engineer (contract) @ Google México &amp; Motorola México.</a:t>
            </a:r>
            <a:endParaRPr/>
          </a:p>
          <a:p>
            <a:pPr indent="0" lvl="0" marL="0" rtl="0" algn="l">
              <a:spcBef>
                <a:spcPts val="0"/>
              </a:spcBef>
              <a:spcAft>
                <a:spcPts val="0"/>
              </a:spcAft>
              <a:buClr>
                <a:schemeClr val="dk1"/>
              </a:buClr>
              <a:buSzPts val="1100"/>
              <a:buFont typeface="Arial"/>
              <a:buNone/>
            </a:pPr>
            <a:r>
              <a:rPr lang="en"/>
              <a:t>Verificado19s.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1d7180cc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1d7180cc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22975678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22975678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22975678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22975678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22975678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22975678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22975678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22975678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22975678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22975678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 introducción a Ingeniería de Datos, por un Ex-Twitter que ahora trabaja en Airbnb.</a:t>
            </a:r>
            <a:endParaRPr/>
          </a:p>
          <a:p>
            <a:pPr indent="0" lvl="0" marL="0" rtl="0" algn="l">
              <a:spcBef>
                <a:spcPts val="0"/>
              </a:spcBef>
              <a:spcAft>
                <a:spcPts val="0"/>
              </a:spcAft>
              <a:buNone/>
            </a:pPr>
            <a:r>
              <a:rPr lang="en"/>
              <a:t>https://medium.com/@rchang/a-beginners-guide-to-data-engineering-part-i-4227c5c457d7</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1d7180c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1d7180c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22975678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22975678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22975678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22975678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22975678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22975678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04b8305e7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04b8305e7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22975678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22975678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22975678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22975678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22975678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22975678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22975678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22975678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22975678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22975678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22975678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22975678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f8d2ed3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f8d2ed3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22975678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22975678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22975678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22975678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22975678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22975678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04b8305e7_1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04b8305e7_1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22975678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22975678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22975678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22975678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1d7180cc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1d7180cc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Faltan grafos y redes complejas, irían en relationship</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04b8305e7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f04b8305e7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04b8305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f04b8305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270823fb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270823fb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efecto 3D no permite apreciar bien la proporción e incluso con los porcentajes no es clara la comparación.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270823fb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e270823fb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 alternativa es usar barras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270823fb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270823fb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 alternativa es usar barras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270823fb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270823fb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270823fb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270823fb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 alternativa es usar etiquetas en la gráfica auxiliar o separar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fe96b65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fe96b65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1d7180cc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1d7180cc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270823fb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270823fb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 relación datos-tinta o señal-ruido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 han introducido una serie de conceptos a lo largo del tiempo en un esfuerzo por explicar y ayudar a proporcionar una guía para reducir la carga cognitiva que empujamos a nuestra audiencia a través de nuestras comunicaciones visuales. En su libro The Visual Display of Quantitative Information, Edward Tufte se refiere a maximizar la relación tinta-datos, diciendo que "cuanto mayor sea la proporción de tinta de un gráfico dedicada a los datos, mejor (en igualdad de condiciones con otros asuntos relevantes)". Esto también puede denominarse maximizar la relación señal-ruido (ver el libro Resonate de Nancy Duarte), donde la señal es la información que queremos comunicar, y el ruido son aquellos elementos que no se suman o en algunos casos desvirtúan el mensaje que estamos tratando de transmitir a nuestra audiencia.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270823fb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270823fb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 baja razón es mala para comunicar, la imagen de la derecha tiene mayor data-ink ratio y es mejor para entender la visualización.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e22975678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e22975678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e270823fb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e270823fb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ven 3 grupos de puntos a la izq y a la derecha se ven columnas y filas debido al espaciado de puntos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e270823fb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e270823fb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Ves filas debido a la similaridad de puntos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270823fb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e270823fb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Pensamos en los objetos que están físicamente encerrados juntos como pertenecientes a parte de un grupo. No se necesita un recinto muy resistente para hacer esto: el sombreado de fondo claro suele ser suficiente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e270823fb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e270823fb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concepto de cierre dice que a la gente le gusta que las cosas sean simples y que encajen en las construcciones que ya están en nuestras cabezas. Debido a esto, las personas tienden a percibir un conjunto de elementos individuales como una forma única y reconocible cuando pueden; cuando faltan partes de un todo, nuestros ojos llenan el vacío. La gráfica de la derecha aún se ve completa aunque no tenga bordes.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270823fb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270823fb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puede quitar el eje Y de las barras y aún así se aprecia porque están alineadas.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270823fb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270823fb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lineas conectan los puntos.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3828f12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3828f12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e270823fb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e270823fb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e270823fb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e270823fb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mismos datos presentados de distinta manera resaltando al negocio con sus competidores.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e270823fb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e270823fb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lineas conectan los puntos.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e270823fb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e270823fb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lineas conectan los puntos.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270823fb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270823fb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lineas conectan los puntos.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e270823fb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e270823fb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lineas conectan los puntos.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e270823fb8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e270823fb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lineas conectan los puntos.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270823fb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e270823fb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lineas conectan los puntos.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e270823fb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e270823fb8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lineas conectan los puntos.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dde896bf1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dde896bf1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resumen, hay un punto sutil donde ya demasiada información hace que tenga menos sentido la gráfica.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c91b23e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c91b23e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e270823fb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e270823fb8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Antes y después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f9d7c7da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f9d7c7da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esta gráfica se observan los principios antes descritos.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https://twitter.com/moaimx/status/1450099163656491013?t=qVt5AKlG13TkBRw9QfrPQA&amp;s=19</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e270823fb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e270823fb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1d7180cc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e1d7180cc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Discutir los mecanismos de la memoria y sus activadores.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270823fb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e270823fb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270823fb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270823fb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Aquí con atributos de atención previa es más fácil identificar los números 3</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e270823fb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e270823fb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e270823fb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e270823fb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atributos de atención previa en texto nos permiten hacer una jerarquía de las ideas asociadas al texto.</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270823fb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270823fb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atributos de atención previa nos permiten hacer una jerarquía de las ideas asociadas. Color en este caso.</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e270823fb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e270823fb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 queremos resaltar más cosas, podemos distinguir con diferentes intensidades de colores.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3828f12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3828f12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270823fb8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270823fb8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la imagen original, pasamos a quitar colores, luego con azul resaltamos la línea de procesados, podemos agregar los valores numéricos pero para evitar saturación de información, solo dejamos los números donde se desdobla el sistema.</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e270823fb8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e270823fb8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uso de colores también puede ayudar a representar con claridad el impacto de ciertas casillas en una tabla.</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e270823fb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e270823fb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e1d7180cc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e1d7180cc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e1d7180cc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e1d7180cc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dde896bf1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dde896bf1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22975678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e22975678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e270823f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e270823f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e1d7180cc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e1d7180cc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dde896bf1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dde896bf1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27" name="Shape 127"/>
        <p:cNvGrpSpPr/>
        <p:nvPr/>
      </p:nvGrpSpPr>
      <p:grpSpPr>
        <a:xfrm>
          <a:off x="0" y="0"/>
          <a:ext cx="0" cy="0"/>
          <a:chOff x="0" y="0"/>
          <a:chExt cx="0" cy="0"/>
        </a:xfrm>
      </p:grpSpPr>
      <p:sp>
        <p:nvSpPr>
          <p:cNvPr id="128" name="Google Shape;128;p3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3"/>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 name="Google Shape;131;p3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3" name="Shape 133"/>
        <p:cNvGrpSpPr/>
        <p:nvPr/>
      </p:nvGrpSpPr>
      <p:grpSpPr>
        <a:xfrm>
          <a:off x="0" y="0"/>
          <a:ext cx="0" cy="0"/>
          <a:chOff x="0" y="0"/>
          <a:chExt cx="0" cy="0"/>
        </a:xfrm>
      </p:grpSpPr>
      <p:sp>
        <p:nvSpPr>
          <p:cNvPr id="134" name="Google Shape;134;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5" name="Google Shape;135;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8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hyperlink" Target="https://store.hbr.org/product/good-charts-the-hbr-guide-to-making-smarter-more-persuasive-data-visualizations/15005" TargetMode="External"/><Relationship Id="rId5" Type="http://schemas.openxmlformats.org/officeDocument/2006/relationships/image" Target="../media/image3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1.xml"/><Relationship Id="rId3"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7.png"/><Relationship Id="rId5"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49.png"/><Relationship Id="rId5"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8.png"/><Relationship Id="rId5"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40.png"/><Relationship Id="rId5"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hyperlink" Target="https://www.atlasobscura.com/articles/the-scottish-scoundrel-who-changed-how-we-see-data" TargetMode="External"/><Relationship Id="rId5"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53.png"/><Relationship Id="rId5"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63.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2.jpg"/><Relationship Id="rId4" Type="http://schemas.openxmlformats.org/officeDocument/2006/relationships/image" Target="../media/image14.png"/><Relationship Id="rId5" Type="http://schemas.openxmlformats.org/officeDocument/2006/relationships/image" Target="../media/image42.png"/><Relationship Id="rId6" Type="http://schemas.openxmlformats.org/officeDocument/2006/relationships/image" Target="../media/image24.png"/><Relationship Id="rId7"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21.png"/><Relationship Id="rId5"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hyperlink" Target="https://seaborn.pydata.org/examples/index.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6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9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78.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82.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82.png"/><Relationship Id="rId4" Type="http://schemas.openxmlformats.org/officeDocument/2006/relationships/image" Target="../media/image32.png"/><Relationship Id="rId5" Type="http://schemas.openxmlformats.org/officeDocument/2006/relationships/hyperlink" Target="https://flowingdata.com/2017/01/24/one-dataset-visualized-25-way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84.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8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5.gif"/><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21.png"/><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1.png"/><Relationship Id="rId4" Type="http://schemas.openxmlformats.org/officeDocument/2006/relationships/hyperlink" Target="https://youtu.be/JIMUzJzqaA8"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9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1.png"/><Relationship Id="rId4" Type="http://schemas.openxmlformats.org/officeDocument/2006/relationships/image" Target="../media/image94.png"/><Relationship Id="rId5" Type="http://schemas.openxmlformats.org/officeDocument/2006/relationships/image" Target="../media/image10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1.png"/><Relationship Id="rId4" Type="http://schemas.openxmlformats.org/officeDocument/2006/relationships/image" Target="../media/image98.png"/><Relationship Id="rId5" Type="http://schemas.openxmlformats.org/officeDocument/2006/relationships/image" Target="../media/image9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1.png"/><Relationship Id="rId4" Type="http://schemas.openxmlformats.org/officeDocument/2006/relationships/image" Target="../media/image95.png"/><Relationship Id="rId5" Type="http://schemas.openxmlformats.org/officeDocument/2006/relationships/image" Target="../media/image1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1.png"/><Relationship Id="rId4" Type="http://schemas.openxmlformats.org/officeDocument/2006/relationships/image" Target="../media/image105.png"/><Relationship Id="rId5" Type="http://schemas.openxmlformats.org/officeDocument/2006/relationships/image" Target="../media/image1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1.png"/><Relationship Id="rId4" Type="http://schemas.openxmlformats.org/officeDocument/2006/relationships/image" Target="../media/image104.png"/><Relationship Id="rId5" Type="http://schemas.openxmlformats.org/officeDocument/2006/relationships/image" Target="../media/image9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1.png"/><Relationship Id="rId4" Type="http://schemas.openxmlformats.org/officeDocument/2006/relationships/image" Target="../media/image101.png"/><Relationship Id="rId5" Type="http://schemas.openxmlformats.org/officeDocument/2006/relationships/image" Target="../media/image1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hyperlink" Target="https://www.edwardtufte.com/tufte/books_vdqi" TargetMode="External"/><Relationship Id="rId5"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21.png"/><Relationship Id="rId4" Type="http://schemas.openxmlformats.org/officeDocument/2006/relationships/image" Target="../media/image103.png"/><Relationship Id="rId5" Type="http://schemas.openxmlformats.org/officeDocument/2006/relationships/image" Target="../media/image10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1.png"/><Relationship Id="rId4" Type="http://schemas.openxmlformats.org/officeDocument/2006/relationships/image" Target="../media/image110.png"/><Relationship Id="rId5" Type="http://schemas.openxmlformats.org/officeDocument/2006/relationships/image" Target="../media/image10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1.png"/><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1.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1.png"/><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21.png"/><Relationship Id="rId4" Type="http://schemas.openxmlformats.org/officeDocument/2006/relationships/image" Target="../media/image1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1.png"/><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1.png"/><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21.png"/><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1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hyperlink" Target="https://thinkinsights.net/digital/data-visualization-history/" TargetMode="External"/><Relationship Id="rId5" Type="http://schemas.openxmlformats.org/officeDocument/2006/relationships/image" Target="../media/image3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1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12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1.png"/><Relationship Id="rId4" Type="http://schemas.openxmlformats.org/officeDocument/2006/relationships/image" Target="../media/image1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12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1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22.png"/><Relationship Id="rId4" Type="http://schemas.openxmlformats.org/officeDocument/2006/relationships/image" Target="../media/image1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31.png"/><Relationship Id="rId4" Type="http://schemas.openxmlformats.org/officeDocument/2006/relationships/image" Target="../media/image1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hyperlink" Target="https://www.storytellingwithdata.com/" TargetMode="External"/><Relationship Id="rId5"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38.png"/><Relationship Id="rId4" Type="http://schemas.openxmlformats.org/officeDocument/2006/relationships/image" Target="../media/image129.png"/><Relationship Id="rId5" Type="http://schemas.openxmlformats.org/officeDocument/2006/relationships/image" Target="../media/image123.png"/><Relationship Id="rId6" Type="http://schemas.openxmlformats.org/officeDocument/2006/relationships/image" Target="../media/image137.png"/><Relationship Id="rId7" Type="http://schemas.openxmlformats.org/officeDocument/2006/relationships/image" Target="../media/image1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comments" Target="../comments/comment1.xml"/><Relationship Id="rId4" Type="http://schemas.openxmlformats.org/officeDocument/2006/relationships/image" Target="../media/image13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1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21.png"/><Relationship Id="rId4" Type="http://schemas.openxmlformats.org/officeDocument/2006/relationships/image" Target="../media/image1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2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21.png"/><Relationship Id="rId4" Type="http://schemas.openxmlformats.org/officeDocument/2006/relationships/image" Target="../media/image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2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21.png"/><Relationship Id="rId4" Type="http://schemas.openxmlformats.org/officeDocument/2006/relationships/hyperlink" Target="https://visme.co/blog/best-data-visualizations/" TargetMode="External"/><Relationship Id="rId5" Type="http://schemas.openxmlformats.org/officeDocument/2006/relationships/hyperlink" Target="https://www.tylervigen.com/spurious-correlation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21.png"/><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4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27" name="Google Shape;227;p48"/>
          <p:cNvSpPr txBox="1"/>
          <p:nvPr/>
        </p:nvSpPr>
        <p:spPr>
          <a:xfrm>
            <a:off x="522550" y="2283973"/>
            <a:ext cx="41733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u="sng">
                <a:solidFill>
                  <a:schemeClr val="hlink"/>
                </a:solidFill>
                <a:latin typeface="Montserrat"/>
                <a:ea typeface="Montserrat"/>
                <a:cs typeface="Montserrat"/>
                <a:sym typeface="Montserrat"/>
                <a:hlinkClick r:id="rId4"/>
              </a:rPr>
              <a:t>Good Charts</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Scott Berinato</a:t>
            </a:r>
            <a:endParaRPr b="1" sz="2100">
              <a:solidFill>
                <a:srgbClr val="441848"/>
              </a:solidFill>
              <a:latin typeface="Montserrat"/>
              <a:ea typeface="Montserrat"/>
              <a:cs typeface="Montserrat"/>
              <a:sym typeface="Montserrat"/>
            </a:endParaRPr>
          </a:p>
        </p:txBody>
      </p:sp>
      <p:sp>
        <p:nvSpPr>
          <p:cNvPr id="228" name="Google Shape;228;p4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29" name="Google Shape;229;p48"/>
          <p:cNvPicPr preferRelativeResize="0"/>
          <p:nvPr/>
        </p:nvPicPr>
        <p:blipFill>
          <a:blip r:embed="rId5">
            <a:alphaModFix/>
          </a:blip>
          <a:stretch>
            <a:fillRect/>
          </a:stretch>
        </p:blipFill>
        <p:spPr>
          <a:xfrm>
            <a:off x="4391050" y="1076575"/>
            <a:ext cx="4143350" cy="327324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38"/>
          <p:cNvSpPr txBox="1"/>
          <p:nvPr/>
        </p:nvSpPr>
        <p:spPr>
          <a:xfrm>
            <a:off x="3999200" y="1643700"/>
            <a:ext cx="4418700" cy="23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Introducción a la Visualización de Datos.</a:t>
            </a:r>
            <a:endParaRPr b="1" sz="3600">
              <a:solidFill>
                <a:srgbClr val="441848"/>
              </a:solidFill>
              <a:latin typeface="Montserrat"/>
              <a:ea typeface="Montserrat"/>
              <a:cs typeface="Montserrat"/>
              <a:sym typeface="Montserrat"/>
            </a:endParaRPr>
          </a:p>
        </p:txBody>
      </p:sp>
      <p:pic>
        <p:nvPicPr>
          <p:cNvPr id="878" name="Google Shape;878;p13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879" name="Google Shape;879;p138"/>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880" name="Google Shape;880;p138"/>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4" name="Shape 884"/>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9"/>
          <p:cNvSpPr txBox="1"/>
          <p:nvPr/>
        </p:nvSpPr>
        <p:spPr>
          <a:xfrm>
            <a:off x="377250" y="973200"/>
            <a:ext cx="8389500" cy="3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1F1F1F"/>
                </a:solidFill>
                <a:highlight>
                  <a:srgbClr val="FFFFFF"/>
                </a:highlight>
                <a:latin typeface="Montserrat"/>
                <a:ea typeface="Montserrat"/>
                <a:cs typeface="Montserrat"/>
                <a:sym typeface="Montserrat"/>
              </a:rPr>
              <a:t>6:30 - 6:35</a:t>
            </a:r>
            <a:r>
              <a:rPr b="1" lang="en" sz="2100">
                <a:solidFill>
                  <a:srgbClr val="1F1F1F"/>
                </a:solidFill>
                <a:highlight>
                  <a:srgbClr val="FFFFFF"/>
                </a:highlight>
                <a:latin typeface="Montserrat"/>
                <a:ea typeface="Montserrat"/>
                <a:cs typeface="Montserrat"/>
                <a:sym typeface="Montserrat"/>
              </a:rPr>
              <a:t> </a:t>
            </a:r>
            <a:r>
              <a:rPr lang="en" sz="2100">
                <a:solidFill>
                  <a:srgbClr val="1F1F1F"/>
                </a:solidFill>
                <a:highlight>
                  <a:srgbClr val="FFFFFF"/>
                </a:highlight>
                <a:latin typeface="Montserrat"/>
                <a:ea typeface="Montserrat"/>
                <a:cs typeface="Montserrat"/>
                <a:sym typeface="Montserrat"/>
              </a:rPr>
              <a:t>PM</a:t>
            </a:r>
            <a:r>
              <a:rPr b="1" lang="en" sz="2100">
                <a:solidFill>
                  <a:srgbClr val="1F1F1F"/>
                </a:solidFill>
                <a:highlight>
                  <a:srgbClr val="FFFFFF"/>
                </a:highlight>
                <a:latin typeface="Montserrat"/>
                <a:ea typeface="Montserrat"/>
                <a:cs typeface="Montserrat"/>
                <a:sym typeface="Montserrat"/>
              </a:rPr>
              <a:t> Saludos </a:t>
            </a:r>
            <a:r>
              <a:rPr lang="en" sz="2100">
                <a:solidFill>
                  <a:srgbClr val="1F1F1F"/>
                </a:solidFill>
                <a:highlight>
                  <a:srgbClr val="FFFFFF"/>
                </a:highlight>
                <a:latin typeface="Montserrat"/>
                <a:ea typeface="Montserrat"/>
                <a:cs typeface="Montserrat"/>
                <a:sym typeface="Montserrat"/>
              </a:rPr>
              <a:t>y</a:t>
            </a:r>
            <a:r>
              <a:rPr b="1" lang="en" sz="2100">
                <a:solidFill>
                  <a:srgbClr val="1F1F1F"/>
                </a:solidFill>
                <a:highlight>
                  <a:srgbClr val="FFFFFF"/>
                </a:highlight>
                <a:latin typeface="Montserrat"/>
                <a:ea typeface="Montserrat"/>
                <a:cs typeface="Montserrat"/>
                <a:sym typeface="Montserrat"/>
              </a:rPr>
              <a:t> anuncios.</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2100">
                <a:solidFill>
                  <a:srgbClr val="1F1F1F"/>
                </a:solidFill>
                <a:highlight>
                  <a:schemeClr val="lt1"/>
                </a:highlight>
                <a:latin typeface="Montserrat"/>
                <a:ea typeface="Montserrat"/>
                <a:cs typeface="Montserrat"/>
                <a:sym typeface="Montserrat"/>
              </a:rPr>
              <a:t>6:35 - 6:40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a:t>
            </a:r>
            <a:r>
              <a:rPr b="1" lang="en" sz="2100">
                <a:solidFill>
                  <a:srgbClr val="1F1F1F"/>
                </a:solidFill>
                <a:highlight>
                  <a:schemeClr val="lt1"/>
                </a:highlight>
                <a:latin typeface="Montserrat"/>
                <a:ea typeface="Montserrat"/>
                <a:cs typeface="Montserrat"/>
                <a:sym typeface="Montserrat"/>
              </a:rPr>
              <a:t>Objetivos </a:t>
            </a:r>
            <a:r>
              <a:rPr lang="en" sz="2100">
                <a:solidFill>
                  <a:srgbClr val="1F1F1F"/>
                </a:solidFill>
                <a:highlight>
                  <a:schemeClr val="lt1"/>
                </a:highlight>
                <a:latin typeface="Montserrat"/>
                <a:ea typeface="Montserrat"/>
                <a:cs typeface="Montserrat"/>
                <a:sym typeface="Montserrat"/>
              </a:rPr>
              <a:t>de</a:t>
            </a:r>
            <a:r>
              <a:rPr b="1" lang="en" sz="2100">
                <a:solidFill>
                  <a:srgbClr val="1F1F1F"/>
                </a:solidFill>
                <a:highlight>
                  <a:schemeClr val="lt1"/>
                </a:highlight>
                <a:latin typeface="Montserrat"/>
                <a:ea typeface="Montserrat"/>
                <a:cs typeface="Montserrat"/>
                <a:sym typeface="Montserrat"/>
              </a:rPr>
              <a:t> aprendizaje.</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6:40 - 7:40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Presentación</a:t>
            </a:r>
            <a:r>
              <a:rPr b="1" lang="en" sz="2100">
                <a:solidFill>
                  <a:srgbClr val="1F1F1F"/>
                </a:solidFill>
                <a:highlight>
                  <a:schemeClr val="lt1"/>
                </a:highlight>
                <a:latin typeface="Montserrat"/>
                <a:ea typeface="Montserrat"/>
                <a:cs typeface="Montserrat"/>
                <a:sym typeface="Montserrat"/>
              </a:rPr>
              <a:t>: Introducción a la Visualización de Datos.</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7:40 - 8:10  PM Discusión: </a:t>
            </a:r>
            <a:r>
              <a:rPr b="1" lang="en" sz="2100">
                <a:solidFill>
                  <a:srgbClr val="1F1F1F"/>
                </a:solidFill>
                <a:highlight>
                  <a:schemeClr val="lt1"/>
                </a:highlight>
                <a:latin typeface="Montserrat"/>
                <a:ea typeface="Montserrat"/>
                <a:cs typeface="Montserrat"/>
                <a:sym typeface="Montserrat"/>
              </a:rPr>
              <a:t>Buenas</a:t>
            </a:r>
            <a:r>
              <a:rPr lang="en" sz="2100">
                <a:solidFill>
                  <a:srgbClr val="1F1F1F"/>
                </a:solidFill>
                <a:highlight>
                  <a:schemeClr val="lt1"/>
                </a:highlight>
                <a:latin typeface="Montserrat"/>
                <a:ea typeface="Montserrat"/>
                <a:cs typeface="Montserrat"/>
                <a:sym typeface="Montserrat"/>
              </a:rPr>
              <a:t> vs </a:t>
            </a:r>
            <a:r>
              <a:rPr b="1" lang="en" sz="2100">
                <a:solidFill>
                  <a:srgbClr val="1F1F1F"/>
                </a:solidFill>
                <a:highlight>
                  <a:schemeClr val="lt1"/>
                </a:highlight>
                <a:latin typeface="Montserrat"/>
                <a:ea typeface="Montserrat"/>
                <a:cs typeface="Montserrat"/>
                <a:sym typeface="Montserrat"/>
              </a:rPr>
              <a:t>malas</a:t>
            </a:r>
            <a:r>
              <a:rPr lang="en" sz="2100">
                <a:solidFill>
                  <a:srgbClr val="1F1F1F"/>
                </a:solidFill>
                <a:highlight>
                  <a:schemeClr val="lt1"/>
                </a:highlight>
                <a:latin typeface="Montserrat"/>
                <a:ea typeface="Montserrat"/>
                <a:cs typeface="Montserrat"/>
                <a:sym typeface="Montserrat"/>
              </a:rPr>
              <a:t> visualizaciones</a:t>
            </a:r>
            <a:r>
              <a:rPr b="1" lang="en" sz="2100">
                <a:solidFill>
                  <a:srgbClr val="1F1F1F"/>
                </a:solidFill>
                <a:highlight>
                  <a:schemeClr val="lt1"/>
                </a:highlight>
                <a:latin typeface="Montserrat"/>
                <a:ea typeface="Montserrat"/>
                <a:cs typeface="Montserrat"/>
                <a:sym typeface="Montserrat"/>
              </a:rPr>
              <a:t>.</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8:10 - 8:25 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BREAK.</a:t>
            </a:r>
            <a:endParaRPr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8:25 - 9:20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Challenge</a:t>
            </a:r>
            <a:r>
              <a:rPr b="1" lang="en" sz="2100">
                <a:solidFill>
                  <a:srgbClr val="1F1F1F"/>
                </a:solidFill>
                <a:highlight>
                  <a:schemeClr val="lt1"/>
                </a:highlight>
                <a:latin typeface="Montserrat"/>
                <a:ea typeface="Montserrat"/>
                <a:cs typeface="Montserrat"/>
                <a:sym typeface="Montserrat"/>
              </a:rPr>
              <a:t>: Un dataset, 25 visualizaciones.</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9:20 - 9:30 PM</a:t>
            </a:r>
            <a:r>
              <a:rPr b="1" lang="en" sz="2100">
                <a:solidFill>
                  <a:srgbClr val="1F1F1F"/>
                </a:solidFill>
                <a:highlight>
                  <a:schemeClr val="lt1"/>
                </a:highlight>
                <a:latin typeface="Montserrat"/>
                <a:ea typeface="Montserrat"/>
                <a:cs typeface="Montserrat"/>
                <a:sym typeface="Montserrat"/>
              </a:rPr>
              <a:t>  Conclusiones.</a:t>
            </a:r>
            <a:endParaRPr b="1" sz="2100">
              <a:solidFill>
                <a:srgbClr val="1F1F1F"/>
              </a:solidFill>
              <a:highlight>
                <a:schemeClr val="lt1"/>
              </a:highlight>
              <a:latin typeface="Montserrat"/>
              <a:ea typeface="Montserrat"/>
              <a:cs typeface="Montserrat"/>
              <a:sym typeface="Montserrat"/>
            </a:endParaRPr>
          </a:p>
        </p:txBody>
      </p:sp>
      <p:sp>
        <p:nvSpPr>
          <p:cNvPr id="235" name="Google Shape;235;p49"/>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236" name="Google Shape;236;p4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37" name="Google Shape;237;p49"/>
          <p:cNvPicPr preferRelativeResize="0"/>
          <p:nvPr/>
        </p:nvPicPr>
        <p:blipFill>
          <a:blip r:embed="rId4">
            <a:alphaModFix/>
          </a:blip>
          <a:stretch>
            <a:fillRect/>
          </a:stretch>
        </p:blipFill>
        <p:spPr>
          <a:xfrm>
            <a:off x="5873175" y="3339625"/>
            <a:ext cx="1352075" cy="1352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0"/>
          <p:cNvSpPr txBox="1"/>
          <p:nvPr/>
        </p:nvSpPr>
        <p:spPr>
          <a:xfrm>
            <a:off x="3999200" y="1643700"/>
            <a:ext cx="4418700" cy="23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Introducción a la Visualización de Datos.</a:t>
            </a:r>
            <a:endParaRPr b="1" sz="3600">
              <a:solidFill>
                <a:srgbClr val="441848"/>
              </a:solidFill>
              <a:latin typeface="Montserrat"/>
              <a:ea typeface="Montserrat"/>
              <a:cs typeface="Montserrat"/>
              <a:sym typeface="Montserrat"/>
            </a:endParaRPr>
          </a:p>
        </p:txBody>
      </p:sp>
      <p:pic>
        <p:nvPicPr>
          <p:cNvPr id="243" name="Google Shape;243;p5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44" name="Google Shape;244;p5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45" name="Google Shape;245;p5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Historia de la visualización de datos</a:t>
            </a:r>
            <a:endParaRPr sz="2700"/>
          </a:p>
        </p:txBody>
      </p:sp>
      <p:pic>
        <p:nvPicPr>
          <p:cNvPr id="251" name="Google Shape;251;p5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52" name="Google Shape;252;p51"/>
          <p:cNvSpPr txBox="1"/>
          <p:nvPr/>
        </p:nvSpPr>
        <p:spPr>
          <a:xfrm>
            <a:off x="1080650" y="940925"/>
            <a:ext cx="4469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Mapas del papiro de Turín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(1150 A.C.)</a:t>
            </a:r>
            <a:endParaRPr b="1" sz="2100">
              <a:solidFill>
                <a:srgbClr val="441848"/>
              </a:solidFill>
              <a:latin typeface="Montserrat"/>
              <a:ea typeface="Montserrat"/>
              <a:cs typeface="Montserrat"/>
              <a:sym typeface="Montserrat"/>
            </a:endParaRPr>
          </a:p>
        </p:txBody>
      </p:sp>
      <p:pic>
        <p:nvPicPr>
          <p:cNvPr id="253" name="Google Shape;253;p51"/>
          <p:cNvPicPr preferRelativeResize="0"/>
          <p:nvPr/>
        </p:nvPicPr>
        <p:blipFill>
          <a:blip r:embed="rId4">
            <a:alphaModFix/>
          </a:blip>
          <a:stretch>
            <a:fillRect/>
          </a:stretch>
        </p:blipFill>
        <p:spPr>
          <a:xfrm>
            <a:off x="6143324" y="1849849"/>
            <a:ext cx="2010450" cy="2734225"/>
          </a:xfrm>
          <a:prstGeom prst="rect">
            <a:avLst/>
          </a:prstGeom>
          <a:noFill/>
          <a:ln>
            <a:noFill/>
          </a:ln>
        </p:spPr>
      </p:pic>
      <p:pic>
        <p:nvPicPr>
          <p:cNvPr id="254" name="Google Shape;254;p51"/>
          <p:cNvPicPr preferRelativeResize="0"/>
          <p:nvPr/>
        </p:nvPicPr>
        <p:blipFill rotWithShape="1">
          <a:blip r:embed="rId5">
            <a:alphaModFix/>
          </a:blip>
          <a:srcRect b="0" l="0" r="0" t="0"/>
          <a:stretch/>
        </p:blipFill>
        <p:spPr>
          <a:xfrm>
            <a:off x="586550" y="2106275"/>
            <a:ext cx="5370976" cy="2119100"/>
          </a:xfrm>
          <a:prstGeom prst="rect">
            <a:avLst/>
          </a:prstGeom>
          <a:noFill/>
          <a:ln>
            <a:noFill/>
          </a:ln>
        </p:spPr>
      </p:pic>
      <p:sp>
        <p:nvSpPr>
          <p:cNvPr id="255" name="Google Shape;255;p51"/>
          <p:cNvSpPr txBox="1"/>
          <p:nvPr/>
        </p:nvSpPr>
        <p:spPr>
          <a:xfrm>
            <a:off x="6146300" y="853825"/>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Mapas de babilonias (prehistoria)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52"/>
          <p:cNvPicPr preferRelativeResize="0"/>
          <p:nvPr/>
        </p:nvPicPr>
        <p:blipFill>
          <a:blip r:embed="rId3">
            <a:alphaModFix/>
          </a:blip>
          <a:stretch>
            <a:fillRect/>
          </a:stretch>
        </p:blipFill>
        <p:spPr>
          <a:xfrm>
            <a:off x="152400" y="152400"/>
            <a:ext cx="3876336" cy="4838699"/>
          </a:xfrm>
          <a:prstGeom prst="rect">
            <a:avLst/>
          </a:prstGeom>
          <a:noFill/>
          <a:ln>
            <a:noFill/>
          </a:ln>
        </p:spPr>
      </p:pic>
      <p:sp>
        <p:nvSpPr>
          <p:cNvPr id="261" name="Google Shape;261;p52"/>
          <p:cNvSpPr txBox="1"/>
          <p:nvPr/>
        </p:nvSpPr>
        <p:spPr>
          <a:xfrm>
            <a:off x="4833675" y="1043175"/>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Mapa de Nippur</a:t>
            </a:r>
            <a:endParaRPr/>
          </a:p>
        </p:txBody>
      </p:sp>
      <p:sp>
        <p:nvSpPr>
          <p:cNvPr id="262" name="Google Shape;262;p52"/>
          <p:cNvSpPr txBox="1"/>
          <p:nvPr/>
        </p:nvSpPr>
        <p:spPr>
          <a:xfrm>
            <a:off x="4833675" y="17558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https://twitter.com/archaeologyart/status/1454928432169619456?s=20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Historia de la visualización de datos</a:t>
            </a:r>
            <a:endParaRPr sz="2700"/>
          </a:p>
        </p:txBody>
      </p:sp>
      <p:pic>
        <p:nvPicPr>
          <p:cNvPr id="268" name="Google Shape;268;p5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69" name="Google Shape;269;p53"/>
          <p:cNvSpPr txBox="1"/>
          <p:nvPr/>
        </p:nvSpPr>
        <p:spPr>
          <a:xfrm>
            <a:off x="3223075" y="4163425"/>
            <a:ext cx="5446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Mapa del mundo, Ptolomeo (siglo II)</a:t>
            </a:r>
            <a:endParaRPr b="1" sz="2100">
              <a:solidFill>
                <a:srgbClr val="441848"/>
              </a:solidFill>
              <a:latin typeface="Montserrat"/>
              <a:ea typeface="Montserrat"/>
              <a:cs typeface="Montserrat"/>
              <a:sym typeface="Montserrat"/>
            </a:endParaRPr>
          </a:p>
        </p:txBody>
      </p:sp>
      <p:pic>
        <p:nvPicPr>
          <p:cNvPr id="270" name="Google Shape;270;p53"/>
          <p:cNvPicPr preferRelativeResize="0"/>
          <p:nvPr/>
        </p:nvPicPr>
        <p:blipFill>
          <a:blip r:embed="rId4">
            <a:alphaModFix/>
          </a:blip>
          <a:stretch>
            <a:fillRect/>
          </a:stretch>
        </p:blipFill>
        <p:spPr>
          <a:xfrm>
            <a:off x="3593575" y="1015525"/>
            <a:ext cx="4572275" cy="3127575"/>
          </a:xfrm>
          <a:prstGeom prst="rect">
            <a:avLst/>
          </a:prstGeom>
          <a:noFill/>
          <a:ln>
            <a:noFill/>
          </a:ln>
        </p:spPr>
      </p:pic>
      <p:pic>
        <p:nvPicPr>
          <p:cNvPr id="271" name="Google Shape;271;p53"/>
          <p:cNvPicPr preferRelativeResize="0"/>
          <p:nvPr/>
        </p:nvPicPr>
        <p:blipFill>
          <a:blip r:embed="rId5">
            <a:alphaModFix/>
          </a:blip>
          <a:stretch>
            <a:fillRect/>
          </a:stretch>
        </p:blipFill>
        <p:spPr>
          <a:xfrm>
            <a:off x="625600" y="1022875"/>
            <a:ext cx="2010450" cy="2613575"/>
          </a:xfrm>
          <a:prstGeom prst="rect">
            <a:avLst/>
          </a:prstGeom>
          <a:noFill/>
          <a:ln>
            <a:noFill/>
          </a:ln>
        </p:spPr>
      </p:pic>
      <p:sp>
        <p:nvSpPr>
          <p:cNvPr id="272" name="Google Shape;272;p53"/>
          <p:cNvSpPr txBox="1"/>
          <p:nvPr/>
        </p:nvSpPr>
        <p:spPr>
          <a:xfrm>
            <a:off x="567175" y="3782425"/>
            <a:ext cx="243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Mapa romano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(366-335 A.C.)</a:t>
            </a:r>
            <a:endParaRPr b="1" sz="2100">
              <a:solidFill>
                <a:srgbClr val="441848"/>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Historia de la visualización de datos</a:t>
            </a:r>
            <a:endParaRPr sz="2700"/>
          </a:p>
        </p:txBody>
      </p:sp>
      <p:pic>
        <p:nvPicPr>
          <p:cNvPr id="278" name="Google Shape;278;p5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79" name="Google Shape;279;p54"/>
          <p:cNvPicPr preferRelativeResize="0"/>
          <p:nvPr/>
        </p:nvPicPr>
        <p:blipFill rotWithShape="1">
          <a:blip r:embed="rId4">
            <a:alphaModFix/>
          </a:blip>
          <a:srcRect b="0" l="0" r="0" t="0"/>
          <a:stretch/>
        </p:blipFill>
        <p:spPr>
          <a:xfrm>
            <a:off x="590900" y="1530650"/>
            <a:ext cx="3718225" cy="2082200"/>
          </a:xfrm>
          <a:prstGeom prst="rect">
            <a:avLst/>
          </a:prstGeom>
          <a:noFill/>
          <a:ln>
            <a:noFill/>
          </a:ln>
        </p:spPr>
      </p:pic>
      <p:sp>
        <p:nvSpPr>
          <p:cNvPr id="280" name="Google Shape;280;p54"/>
          <p:cNvSpPr txBox="1"/>
          <p:nvPr/>
        </p:nvSpPr>
        <p:spPr>
          <a:xfrm>
            <a:off x="590900" y="3697850"/>
            <a:ext cx="4469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Posiciones del sol, luna y planetas en un año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(Europa 950 D.C.)</a:t>
            </a:r>
            <a:endParaRPr b="1" sz="2100">
              <a:solidFill>
                <a:srgbClr val="441848"/>
              </a:solidFill>
              <a:latin typeface="Montserrat"/>
              <a:ea typeface="Montserrat"/>
              <a:cs typeface="Montserrat"/>
              <a:sym typeface="Montserrat"/>
            </a:endParaRPr>
          </a:p>
        </p:txBody>
      </p:sp>
      <p:pic>
        <p:nvPicPr>
          <p:cNvPr id="281" name="Google Shape;281;p54"/>
          <p:cNvPicPr preferRelativeResize="0"/>
          <p:nvPr/>
        </p:nvPicPr>
        <p:blipFill>
          <a:blip r:embed="rId5">
            <a:alphaModFix/>
          </a:blip>
          <a:stretch>
            <a:fillRect/>
          </a:stretch>
        </p:blipFill>
        <p:spPr>
          <a:xfrm>
            <a:off x="5212400" y="1609975"/>
            <a:ext cx="2857500" cy="2057400"/>
          </a:xfrm>
          <a:prstGeom prst="rect">
            <a:avLst/>
          </a:prstGeom>
          <a:noFill/>
          <a:ln>
            <a:noFill/>
          </a:ln>
        </p:spPr>
      </p:pic>
      <p:sp>
        <p:nvSpPr>
          <p:cNvPr id="282" name="Google Shape;282;p54"/>
          <p:cNvSpPr txBox="1"/>
          <p:nvPr/>
        </p:nvSpPr>
        <p:spPr>
          <a:xfrm>
            <a:off x="4827300" y="3850250"/>
            <a:ext cx="367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Atlas celeste de Su Song</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(China 1092 D.C.)</a:t>
            </a:r>
            <a:endParaRPr b="1" sz="2100">
              <a:solidFill>
                <a:srgbClr val="441848"/>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Historia de la visualización de datos</a:t>
            </a:r>
            <a:endParaRPr sz="2700"/>
          </a:p>
        </p:txBody>
      </p:sp>
      <p:pic>
        <p:nvPicPr>
          <p:cNvPr id="288" name="Google Shape;288;p5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89" name="Google Shape;289;p55"/>
          <p:cNvSpPr txBox="1"/>
          <p:nvPr/>
        </p:nvSpPr>
        <p:spPr>
          <a:xfrm>
            <a:off x="872300" y="1833000"/>
            <a:ext cx="338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Diagrama de relaciones entre conocimiento (grafos)</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290" name="Google Shape;290;p55"/>
          <p:cNvPicPr preferRelativeResize="0"/>
          <p:nvPr/>
        </p:nvPicPr>
        <p:blipFill>
          <a:blip r:embed="rId4">
            <a:alphaModFix/>
          </a:blip>
          <a:stretch>
            <a:fillRect/>
          </a:stretch>
        </p:blipFill>
        <p:spPr>
          <a:xfrm>
            <a:off x="4199250" y="1586478"/>
            <a:ext cx="3572550" cy="2155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Historia de la visualización de datos</a:t>
            </a:r>
            <a:endParaRPr sz="2700"/>
          </a:p>
        </p:txBody>
      </p:sp>
      <p:pic>
        <p:nvPicPr>
          <p:cNvPr id="296" name="Google Shape;296;p5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97" name="Google Shape;297;p56"/>
          <p:cNvSpPr txBox="1"/>
          <p:nvPr/>
        </p:nvSpPr>
        <p:spPr>
          <a:xfrm>
            <a:off x="377100" y="1506725"/>
            <a:ext cx="338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Primer Atlas Moderno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Abraham Ortelius</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(Bélgica 1570)</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298" name="Google Shape;298;p56"/>
          <p:cNvPicPr preferRelativeResize="0"/>
          <p:nvPr/>
        </p:nvPicPr>
        <p:blipFill>
          <a:blip r:embed="rId4">
            <a:alphaModFix/>
          </a:blip>
          <a:stretch>
            <a:fillRect/>
          </a:stretch>
        </p:blipFill>
        <p:spPr>
          <a:xfrm>
            <a:off x="3679450" y="1000375"/>
            <a:ext cx="4931149" cy="33564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Historia de la visualización de datos</a:t>
            </a:r>
            <a:endParaRPr sz="2700"/>
          </a:p>
        </p:txBody>
      </p:sp>
      <p:pic>
        <p:nvPicPr>
          <p:cNvPr id="304" name="Google Shape;304;p5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05" name="Google Shape;305;p57"/>
          <p:cNvSpPr txBox="1"/>
          <p:nvPr/>
        </p:nvSpPr>
        <p:spPr>
          <a:xfrm>
            <a:off x="782100" y="3070350"/>
            <a:ext cx="75798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La primera representación visual de datos estadísticos por Michael Florent Van Langren (1644)</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306" name="Google Shape;306;p57"/>
          <p:cNvPicPr preferRelativeResize="0"/>
          <p:nvPr/>
        </p:nvPicPr>
        <p:blipFill>
          <a:blip r:embed="rId4">
            <a:alphaModFix/>
          </a:blip>
          <a:stretch>
            <a:fillRect/>
          </a:stretch>
        </p:blipFill>
        <p:spPr>
          <a:xfrm>
            <a:off x="2287000" y="1526450"/>
            <a:ext cx="4759902" cy="1207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0"/>
          <p:cNvSpPr txBox="1"/>
          <p:nvPr/>
        </p:nvSpPr>
        <p:spPr>
          <a:xfrm>
            <a:off x="3999200" y="1643700"/>
            <a:ext cx="4418700" cy="23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Introducción a la Visualización de Datos.</a:t>
            </a:r>
            <a:endParaRPr b="1" sz="3600">
              <a:solidFill>
                <a:srgbClr val="441848"/>
              </a:solidFill>
              <a:latin typeface="Montserrat"/>
              <a:ea typeface="Montserrat"/>
              <a:cs typeface="Montserrat"/>
              <a:sym typeface="Montserrat"/>
            </a:endParaRPr>
          </a:p>
        </p:txBody>
      </p:sp>
      <p:pic>
        <p:nvPicPr>
          <p:cNvPr id="162" name="Google Shape;162;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3" name="Google Shape;163;p4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64" name="Google Shape;164;p4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Historia de la visualización de datos</a:t>
            </a:r>
            <a:endParaRPr sz="2700"/>
          </a:p>
        </p:txBody>
      </p:sp>
      <p:pic>
        <p:nvPicPr>
          <p:cNvPr id="312" name="Google Shape;312;p5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13" name="Google Shape;313;p58"/>
          <p:cNvSpPr txBox="1"/>
          <p:nvPr/>
        </p:nvSpPr>
        <p:spPr>
          <a:xfrm>
            <a:off x="522550" y="1506725"/>
            <a:ext cx="33855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Edmon Halley y mapas de contornos</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314" name="Google Shape;314;p58"/>
          <p:cNvPicPr preferRelativeResize="0"/>
          <p:nvPr/>
        </p:nvPicPr>
        <p:blipFill>
          <a:blip r:embed="rId4">
            <a:alphaModFix/>
          </a:blip>
          <a:stretch>
            <a:fillRect/>
          </a:stretch>
        </p:blipFill>
        <p:spPr>
          <a:xfrm>
            <a:off x="5234175" y="1143000"/>
            <a:ext cx="2438400" cy="285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Historia de la visualización de datos</a:t>
            </a:r>
            <a:endParaRPr sz="2700"/>
          </a:p>
        </p:txBody>
      </p:sp>
      <p:pic>
        <p:nvPicPr>
          <p:cNvPr id="320" name="Google Shape;320;p5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21" name="Google Shape;321;p59"/>
          <p:cNvSpPr txBox="1"/>
          <p:nvPr/>
        </p:nvSpPr>
        <p:spPr>
          <a:xfrm>
            <a:off x="522550" y="1506725"/>
            <a:ext cx="18537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Nicole Oresme fue el primero en usar las gráficas de barras</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322" name="Google Shape;322;p59"/>
          <p:cNvPicPr preferRelativeResize="0"/>
          <p:nvPr/>
        </p:nvPicPr>
        <p:blipFill>
          <a:blip r:embed="rId4">
            <a:alphaModFix/>
          </a:blip>
          <a:stretch>
            <a:fillRect/>
          </a:stretch>
        </p:blipFill>
        <p:spPr>
          <a:xfrm>
            <a:off x="5346325" y="882125"/>
            <a:ext cx="2553225" cy="3738650"/>
          </a:xfrm>
          <a:prstGeom prst="rect">
            <a:avLst/>
          </a:prstGeom>
          <a:noFill/>
          <a:ln>
            <a:noFill/>
          </a:ln>
        </p:spPr>
      </p:pic>
      <p:pic>
        <p:nvPicPr>
          <p:cNvPr id="323" name="Google Shape;323;p59"/>
          <p:cNvPicPr preferRelativeResize="0"/>
          <p:nvPr/>
        </p:nvPicPr>
        <p:blipFill>
          <a:blip r:embed="rId5">
            <a:alphaModFix/>
          </a:blip>
          <a:stretch>
            <a:fillRect/>
          </a:stretch>
        </p:blipFill>
        <p:spPr>
          <a:xfrm>
            <a:off x="2819275" y="1574875"/>
            <a:ext cx="2083896" cy="250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0"/>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Historia de la visualización de datos</a:t>
            </a:r>
            <a:endParaRPr sz="2700"/>
          </a:p>
        </p:txBody>
      </p:sp>
      <p:pic>
        <p:nvPicPr>
          <p:cNvPr id="329" name="Google Shape;329;p6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30" name="Google Shape;330;p60"/>
          <p:cNvSpPr txBox="1"/>
          <p:nvPr/>
        </p:nvSpPr>
        <p:spPr>
          <a:xfrm>
            <a:off x="627000" y="3988775"/>
            <a:ext cx="789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4"/>
              </a:rPr>
              <a:t>William Playfair (1824): Pie chart, bar graph, line graph</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331" name="Google Shape;331;p60"/>
          <p:cNvPicPr preferRelativeResize="0"/>
          <p:nvPr/>
        </p:nvPicPr>
        <p:blipFill>
          <a:blip r:embed="rId5">
            <a:alphaModFix/>
          </a:blip>
          <a:stretch>
            <a:fillRect/>
          </a:stretch>
        </p:blipFill>
        <p:spPr>
          <a:xfrm>
            <a:off x="377100" y="996925"/>
            <a:ext cx="8139900" cy="2912125"/>
          </a:xfrm>
          <a:prstGeom prst="rect">
            <a:avLst/>
          </a:prstGeom>
          <a:noFill/>
          <a:ln>
            <a:noFill/>
          </a:ln>
        </p:spPr>
      </p:pic>
      <p:sp>
        <p:nvSpPr>
          <p:cNvPr id="332" name="Google Shape;332;p60"/>
          <p:cNvSpPr txBox="1"/>
          <p:nvPr/>
        </p:nvSpPr>
        <p:spPr>
          <a:xfrm>
            <a:off x="533400" y="4522075"/>
            <a:ext cx="844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61"/>
          <p:cNvPicPr preferRelativeResize="0"/>
          <p:nvPr/>
        </p:nvPicPr>
        <p:blipFill>
          <a:blip r:embed="rId3">
            <a:alphaModFix/>
          </a:blip>
          <a:stretch>
            <a:fillRect/>
          </a:stretch>
        </p:blipFill>
        <p:spPr>
          <a:xfrm>
            <a:off x="2106425" y="189600"/>
            <a:ext cx="4931150" cy="3642887"/>
          </a:xfrm>
          <a:prstGeom prst="rect">
            <a:avLst/>
          </a:prstGeom>
          <a:noFill/>
          <a:ln>
            <a:noFill/>
          </a:ln>
        </p:spPr>
      </p:pic>
      <p:sp>
        <p:nvSpPr>
          <p:cNvPr id="338" name="Google Shape;338;p61"/>
          <p:cNvSpPr txBox="1"/>
          <p:nvPr/>
        </p:nvSpPr>
        <p:spPr>
          <a:xfrm>
            <a:off x="886950" y="3613450"/>
            <a:ext cx="7370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Balance de importaciones y exportaciones entre Inglaterra y Escandinavia (Dinamarca y Suecia).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Commercial and political atlas.</a:t>
            </a:r>
            <a:endParaRPr b="1" sz="2100">
              <a:solidFill>
                <a:srgbClr val="441848"/>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Historia de la visualización de datos</a:t>
            </a:r>
            <a:endParaRPr sz="2700"/>
          </a:p>
        </p:txBody>
      </p:sp>
      <p:pic>
        <p:nvPicPr>
          <p:cNvPr id="344" name="Google Shape;344;p6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45" name="Google Shape;345;p62"/>
          <p:cNvPicPr preferRelativeResize="0"/>
          <p:nvPr/>
        </p:nvPicPr>
        <p:blipFill>
          <a:blip r:embed="rId4">
            <a:alphaModFix/>
          </a:blip>
          <a:stretch>
            <a:fillRect/>
          </a:stretch>
        </p:blipFill>
        <p:spPr>
          <a:xfrm>
            <a:off x="886950" y="992724"/>
            <a:ext cx="3904250" cy="2620725"/>
          </a:xfrm>
          <a:prstGeom prst="rect">
            <a:avLst/>
          </a:prstGeom>
          <a:noFill/>
          <a:ln>
            <a:noFill/>
          </a:ln>
        </p:spPr>
      </p:pic>
      <p:pic>
        <p:nvPicPr>
          <p:cNvPr id="346" name="Google Shape;346;p62"/>
          <p:cNvPicPr preferRelativeResize="0"/>
          <p:nvPr/>
        </p:nvPicPr>
        <p:blipFill>
          <a:blip r:embed="rId5">
            <a:alphaModFix/>
          </a:blip>
          <a:stretch>
            <a:fillRect/>
          </a:stretch>
        </p:blipFill>
        <p:spPr>
          <a:xfrm>
            <a:off x="4791200" y="1377727"/>
            <a:ext cx="3622050" cy="2055522"/>
          </a:xfrm>
          <a:prstGeom prst="rect">
            <a:avLst/>
          </a:prstGeom>
          <a:noFill/>
          <a:ln>
            <a:noFill/>
          </a:ln>
        </p:spPr>
      </p:pic>
      <p:sp>
        <p:nvSpPr>
          <p:cNvPr id="347" name="Google Shape;347;p62"/>
          <p:cNvSpPr txBox="1"/>
          <p:nvPr/>
        </p:nvSpPr>
        <p:spPr>
          <a:xfrm>
            <a:off x="886950" y="3613450"/>
            <a:ext cx="7370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Primer bar chart histórico y gasto de la armada británica.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Commercial and political atlas.</a:t>
            </a:r>
            <a:endParaRPr b="1" sz="2100">
              <a:solidFill>
                <a:srgbClr val="441848"/>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6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53" name="Google Shape;353;p63"/>
          <p:cNvSpPr txBox="1"/>
          <p:nvPr/>
        </p:nvSpPr>
        <p:spPr>
          <a:xfrm>
            <a:off x="522550" y="2283973"/>
            <a:ext cx="41733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The visual display of quantitative information</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Edward Tufte</a:t>
            </a:r>
            <a:endParaRPr b="1" sz="2100">
              <a:solidFill>
                <a:srgbClr val="441848"/>
              </a:solidFill>
              <a:latin typeface="Montserrat"/>
              <a:ea typeface="Montserrat"/>
              <a:cs typeface="Montserrat"/>
              <a:sym typeface="Montserrat"/>
            </a:endParaRPr>
          </a:p>
        </p:txBody>
      </p:sp>
      <p:sp>
        <p:nvSpPr>
          <p:cNvPr id="354" name="Google Shape;354;p6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355" name="Google Shape;355;p63"/>
          <p:cNvPicPr preferRelativeResize="0"/>
          <p:nvPr/>
        </p:nvPicPr>
        <p:blipFill>
          <a:blip r:embed="rId4">
            <a:alphaModFix/>
          </a:blip>
          <a:stretch>
            <a:fillRect/>
          </a:stretch>
        </p:blipFill>
        <p:spPr>
          <a:xfrm>
            <a:off x="4848250" y="847975"/>
            <a:ext cx="3153125" cy="385182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6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61" name="Google Shape;361;p64"/>
          <p:cNvSpPr txBox="1"/>
          <p:nvPr/>
        </p:nvSpPr>
        <p:spPr>
          <a:xfrm>
            <a:off x="522550" y="2283973"/>
            <a:ext cx="41733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Storytelling with data</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Cole Nussbaumer Knaflic</a:t>
            </a:r>
            <a:endParaRPr b="1" sz="2100">
              <a:solidFill>
                <a:srgbClr val="441848"/>
              </a:solidFill>
              <a:latin typeface="Montserrat"/>
              <a:ea typeface="Montserrat"/>
              <a:cs typeface="Montserrat"/>
              <a:sym typeface="Montserrat"/>
            </a:endParaRPr>
          </a:p>
        </p:txBody>
      </p:sp>
      <p:sp>
        <p:nvSpPr>
          <p:cNvPr id="362" name="Google Shape;362;p6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363" name="Google Shape;363;p64"/>
          <p:cNvPicPr preferRelativeResize="0"/>
          <p:nvPr/>
        </p:nvPicPr>
        <p:blipFill>
          <a:blip r:embed="rId4">
            <a:alphaModFix/>
          </a:blip>
          <a:stretch>
            <a:fillRect/>
          </a:stretch>
        </p:blipFill>
        <p:spPr>
          <a:xfrm>
            <a:off x="4848250" y="847975"/>
            <a:ext cx="2825606" cy="3767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5"/>
          <p:cNvPicPr preferRelativeResize="0"/>
          <p:nvPr/>
        </p:nvPicPr>
        <p:blipFill>
          <a:blip r:embed="rId3">
            <a:alphaModFix/>
          </a:blip>
          <a:stretch>
            <a:fillRect/>
          </a:stretch>
        </p:blipFill>
        <p:spPr>
          <a:xfrm>
            <a:off x="762000" y="45350"/>
            <a:ext cx="7620000" cy="4648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66"/>
          <p:cNvPicPr preferRelativeResize="0"/>
          <p:nvPr/>
        </p:nvPicPr>
        <p:blipFill>
          <a:blip r:embed="rId3">
            <a:alphaModFix/>
          </a:blip>
          <a:stretch>
            <a:fillRect/>
          </a:stretch>
        </p:blipFill>
        <p:spPr>
          <a:xfrm>
            <a:off x="1697000" y="152400"/>
            <a:ext cx="5749988"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7"/>
          <p:cNvPicPr preferRelativeResize="0"/>
          <p:nvPr/>
        </p:nvPicPr>
        <p:blipFill>
          <a:blip r:embed="rId3">
            <a:alphaModFix/>
          </a:blip>
          <a:stretch>
            <a:fillRect/>
          </a:stretch>
        </p:blipFill>
        <p:spPr>
          <a:xfrm>
            <a:off x="327275" y="1520438"/>
            <a:ext cx="3814274" cy="2102625"/>
          </a:xfrm>
          <a:prstGeom prst="rect">
            <a:avLst/>
          </a:prstGeom>
          <a:noFill/>
          <a:ln>
            <a:noFill/>
          </a:ln>
        </p:spPr>
      </p:pic>
      <p:pic>
        <p:nvPicPr>
          <p:cNvPr id="379" name="Google Shape;379;p67"/>
          <p:cNvPicPr preferRelativeResize="0"/>
          <p:nvPr/>
        </p:nvPicPr>
        <p:blipFill>
          <a:blip r:embed="rId4">
            <a:alphaModFix/>
          </a:blip>
          <a:stretch>
            <a:fillRect/>
          </a:stretch>
        </p:blipFill>
        <p:spPr>
          <a:xfrm>
            <a:off x="4570000" y="1205926"/>
            <a:ext cx="4092426" cy="2731676"/>
          </a:xfrm>
          <a:prstGeom prst="rect">
            <a:avLst/>
          </a:prstGeom>
          <a:noFill/>
          <a:ln>
            <a:noFill/>
          </a:ln>
        </p:spPr>
      </p:pic>
      <p:sp>
        <p:nvSpPr>
          <p:cNvPr id="380" name="Google Shape;380;p6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Antes y después</a:t>
            </a:r>
            <a:endParaRPr sz="2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 name="Shape 168"/>
        <p:cNvGrpSpPr/>
        <p:nvPr/>
      </p:nvGrpSpPr>
      <p:grpSpPr>
        <a:xfrm>
          <a:off x="0" y="0"/>
          <a:ext cx="0" cy="0"/>
          <a:chOff x="0" y="0"/>
          <a:chExt cx="0" cy="0"/>
        </a:xfrm>
      </p:grpSpPr>
      <p:pic>
        <p:nvPicPr>
          <p:cNvPr id="169" name="Google Shape;169;p41"/>
          <p:cNvPicPr preferRelativeResize="0"/>
          <p:nvPr/>
        </p:nvPicPr>
        <p:blipFill rotWithShape="1">
          <a:blip r:embed="rId3">
            <a:alphaModFix/>
          </a:blip>
          <a:srcRect b="30118" l="21819" r="7428" t="0"/>
          <a:stretch/>
        </p:blipFill>
        <p:spPr>
          <a:xfrm>
            <a:off x="5649175" y="892500"/>
            <a:ext cx="2644200" cy="2611200"/>
          </a:xfrm>
          <a:prstGeom prst="ellipse">
            <a:avLst/>
          </a:prstGeom>
          <a:noFill/>
          <a:ln>
            <a:noFill/>
          </a:ln>
        </p:spPr>
      </p:pic>
      <p:sp>
        <p:nvSpPr>
          <p:cNvPr id="170" name="Google Shape;170;p41"/>
          <p:cNvSpPr txBox="1"/>
          <p:nvPr/>
        </p:nvSpPr>
        <p:spPr>
          <a:xfrm>
            <a:off x="871800" y="1820450"/>
            <a:ext cx="3000000" cy="10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Co-founder &amp; Machine Learning Engineer, </a:t>
            </a:r>
            <a:r>
              <a:rPr b="1" lang="en">
                <a:solidFill>
                  <a:schemeClr val="dk1"/>
                </a:solidFill>
                <a:latin typeface="Proxima Nova"/>
                <a:ea typeface="Proxima Nova"/>
                <a:cs typeface="Proxima Nova"/>
                <a:sym typeface="Proxima Nova"/>
              </a:rPr>
              <a:t>DEVF</a:t>
            </a:r>
            <a:endParaRPr b="1" i="1">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dk1"/>
                </a:solidFill>
                <a:latin typeface="Proxima Nova"/>
                <a:ea typeface="Proxima Nova"/>
                <a:cs typeface="Proxima Nova"/>
                <a:sym typeface="Proxima Nova"/>
              </a:rPr>
              <a:t>@cogitovsmachina</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kike@devf.mx</a:t>
            </a:r>
            <a:endParaRPr b="1">
              <a:solidFill>
                <a:schemeClr val="dk1"/>
              </a:solidFill>
              <a:latin typeface="Proxima Nova"/>
              <a:ea typeface="Proxima Nova"/>
              <a:cs typeface="Proxima Nova"/>
              <a:sym typeface="Proxima Nova"/>
            </a:endParaRPr>
          </a:p>
        </p:txBody>
      </p:sp>
      <p:pic>
        <p:nvPicPr>
          <p:cNvPr id="171" name="Google Shape;171;p41"/>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72" name="Google Shape;172;p41"/>
          <p:cNvSpPr txBox="1"/>
          <p:nvPr/>
        </p:nvSpPr>
        <p:spPr>
          <a:xfrm>
            <a:off x="871800" y="63787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Kike Diaz</a:t>
            </a:r>
            <a:endParaRPr/>
          </a:p>
        </p:txBody>
      </p:sp>
      <p:pic>
        <p:nvPicPr>
          <p:cNvPr id="173" name="Google Shape;173;p41"/>
          <p:cNvPicPr preferRelativeResize="0"/>
          <p:nvPr/>
        </p:nvPicPr>
        <p:blipFill>
          <a:blip r:embed="rId5">
            <a:alphaModFix/>
          </a:blip>
          <a:stretch>
            <a:fillRect/>
          </a:stretch>
        </p:blipFill>
        <p:spPr>
          <a:xfrm>
            <a:off x="4115248" y="3566213"/>
            <a:ext cx="402002" cy="613898"/>
          </a:xfrm>
          <a:prstGeom prst="rect">
            <a:avLst/>
          </a:prstGeom>
          <a:noFill/>
          <a:ln>
            <a:noFill/>
          </a:ln>
        </p:spPr>
      </p:pic>
      <p:pic>
        <p:nvPicPr>
          <p:cNvPr id="174" name="Google Shape;174;p41"/>
          <p:cNvPicPr preferRelativeResize="0"/>
          <p:nvPr/>
        </p:nvPicPr>
        <p:blipFill>
          <a:blip r:embed="rId6">
            <a:alphaModFix/>
          </a:blip>
          <a:stretch>
            <a:fillRect/>
          </a:stretch>
        </p:blipFill>
        <p:spPr>
          <a:xfrm>
            <a:off x="871788" y="3471725"/>
            <a:ext cx="802875" cy="802875"/>
          </a:xfrm>
          <a:prstGeom prst="rect">
            <a:avLst/>
          </a:prstGeom>
          <a:noFill/>
          <a:ln>
            <a:noFill/>
          </a:ln>
        </p:spPr>
      </p:pic>
      <p:pic>
        <p:nvPicPr>
          <p:cNvPr id="175" name="Google Shape;175;p41"/>
          <p:cNvPicPr preferRelativeResize="0"/>
          <p:nvPr/>
        </p:nvPicPr>
        <p:blipFill>
          <a:blip r:embed="rId7">
            <a:alphaModFix/>
          </a:blip>
          <a:stretch>
            <a:fillRect/>
          </a:stretch>
        </p:blipFill>
        <p:spPr>
          <a:xfrm>
            <a:off x="2093925" y="3602187"/>
            <a:ext cx="1602074" cy="541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La importancia del contexto</a:t>
            </a:r>
            <a:endParaRPr sz="2700"/>
          </a:p>
        </p:txBody>
      </p:sp>
      <p:pic>
        <p:nvPicPr>
          <p:cNvPr id="386" name="Google Shape;386;p6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87" name="Google Shape;387;p68"/>
          <p:cNvSpPr txBox="1"/>
          <p:nvPr/>
        </p:nvSpPr>
        <p:spPr>
          <a:xfrm>
            <a:off x="872300" y="1833000"/>
            <a:ext cx="3385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¿Quién, qué, cómo, cuándo, dónde y por qué?</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Modus Ponem.</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388" name="Google Shape;388;p68"/>
          <p:cNvPicPr preferRelativeResize="0"/>
          <p:nvPr/>
        </p:nvPicPr>
        <p:blipFill>
          <a:blip r:embed="rId4">
            <a:alphaModFix/>
          </a:blip>
          <a:stretch>
            <a:fillRect/>
          </a:stretch>
        </p:blipFill>
        <p:spPr>
          <a:xfrm>
            <a:off x="4420475" y="1446080"/>
            <a:ext cx="3595675" cy="2392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La importancia del contexto</a:t>
            </a:r>
            <a:endParaRPr sz="2700"/>
          </a:p>
        </p:txBody>
      </p:sp>
      <p:pic>
        <p:nvPicPr>
          <p:cNvPr id="394" name="Google Shape;394;p6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95" name="Google Shape;395;p69"/>
          <p:cNvSpPr txBox="1"/>
          <p:nvPr/>
        </p:nvSpPr>
        <p:spPr>
          <a:xfrm>
            <a:off x="490325" y="1833000"/>
            <a:ext cx="3767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¿Información esencial?</a:t>
            </a:r>
            <a:endParaRPr b="1" sz="2100">
              <a:solidFill>
                <a:srgbClr val="441848"/>
              </a:solidFill>
              <a:latin typeface="Montserrat"/>
              <a:ea typeface="Montserrat"/>
              <a:cs typeface="Montserrat"/>
              <a:sym typeface="Montserrat"/>
            </a:endParaRPr>
          </a:p>
        </p:txBody>
      </p:sp>
      <p:pic>
        <p:nvPicPr>
          <p:cNvPr id="396" name="Google Shape;396;p69"/>
          <p:cNvPicPr preferRelativeResize="0"/>
          <p:nvPr/>
        </p:nvPicPr>
        <p:blipFill>
          <a:blip r:embed="rId4">
            <a:alphaModFix/>
          </a:blip>
          <a:stretch>
            <a:fillRect/>
          </a:stretch>
        </p:blipFill>
        <p:spPr>
          <a:xfrm>
            <a:off x="4410200" y="847975"/>
            <a:ext cx="3767475" cy="3767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70"/>
          <p:cNvPicPr preferRelativeResize="0"/>
          <p:nvPr/>
        </p:nvPicPr>
        <p:blipFill>
          <a:blip r:embed="rId3">
            <a:alphaModFix/>
          </a:blip>
          <a:stretch>
            <a:fillRect/>
          </a:stretch>
        </p:blipFill>
        <p:spPr>
          <a:xfrm>
            <a:off x="1716411" y="660300"/>
            <a:ext cx="5711175" cy="4153599"/>
          </a:xfrm>
          <a:prstGeom prst="rect">
            <a:avLst/>
          </a:prstGeom>
          <a:noFill/>
          <a:ln>
            <a:noFill/>
          </a:ln>
        </p:spPr>
      </p:pic>
      <p:sp>
        <p:nvSpPr>
          <p:cNvPr id="402" name="Google Shape;402;p70"/>
          <p:cNvSpPr txBox="1"/>
          <p:nvPr/>
        </p:nvSpPr>
        <p:spPr>
          <a:xfrm>
            <a:off x="3072000" y="100950"/>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Storyboard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71"/>
          <p:cNvPicPr preferRelativeResize="0"/>
          <p:nvPr/>
        </p:nvPicPr>
        <p:blipFill>
          <a:blip r:embed="rId3">
            <a:alphaModFix/>
          </a:blip>
          <a:stretch>
            <a:fillRect/>
          </a:stretch>
        </p:blipFill>
        <p:spPr>
          <a:xfrm>
            <a:off x="1144188" y="360812"/>
            <a:ext cx="6855626" cy="4421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La importancia del contexto</a:t>
            </a:r>
            <a:endParaRPr sz="2700"/>
          </a:p>
        </p:txBody>
      </p:sp>
      <p:pic>
        <p:nvPicPr>
          <p:cNvPr id="413" name="Google Shape;413;p7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14" name="Google Shape;414;p72"/>
          <p:cNvSpPr txBox="1"/>
          <p:nvPr/>
        </p:nvSpPr>
        <p:spPr>
          <a:xfrm>
            <a:off x="471100" y="1884425"/>
            <a:ext cx="3385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415" name="Google Shape;415;p72"/>
          <p:cNvPicPr preferRelativeResize="0"/>
          <p:nvPr/>
        </p:nvPicPr>
        <p:blipFill rotWithShape="1">
          <a:blip r:embed="rId4">
            <a:alphaModFix/>
          </a:blip>
          <a:srcRect b="3264" l="2128" r="1994" t="8513"/>
          <a:stretch/>
        </p:blipFill>
        <p:spPr>
          <a:xfrm>
            <a:off x="921858" y="841224"/>
            <a:ext cx="7384316" cy="3821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3"/>
          <p:cNvSpPr txBox="1"/>
          <p:nvPr/>
        </p:nvSpPr>
        <p:spPr>
          <a:xfrm>
            <a:off x="4175475" y="2065650"/>
            <a:ext cx="4418700" cy="10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Tipos de gráficas.</a:t>
            </a:r>
            <a:endParaRPr b="1"/>
          </a:p>
        </p:txBody>
      </p:sp>
      <p:pic>
        <p:nvPicPr>
          <p:cNvPr id="421" name="Google Shape;421;p7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422" name="Google Shape;422;p7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23" name="Google Shape;423;p73"/>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Elección de la visualización efectiva</a:t>
            </a:r>
            <a:endParaRPr sz="2700"/>
          </a:p>
        </p:txBody>
      </p:sp>
      <p:pic>
        <p:nvPicPr>
          <p:cNvPr id="429" name="Google Shape;429;p7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30" name="Google Shape;430;p74"/>
          <p:cNvSpPr txBox="1"/>
          <p:nvPr/>
        </p:nvSpPr>
        <p:spPr>
          <a:xfrm>
            <a:off x="583800" y="3464625"/>
            <a:ext cx="31788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100">
                <a:solidFill>
                  <a:srgbClr val="441848"/>
                </a:solidFill>
                <a:latin typeface="Montserrat"/>
                <a:ea typeface="Montserrat"/>
                <a:cs typeface="Montserrat"/>
                <a:sym typeface="Montserrat"/>
              </a:rPr>
              <a:t>Checa la </a:t>
            </a:r>
            <a:r>
              <a:rPr b="1" lang="en" sz="2100" u="sng">
                <a:solidFill>
                  <a:schemeClr val="hlink"/>
                </a:solidFill>
                <a:latin typeface="Montserrat"/>
                <a:ea typeface="Montserrat"/>
                <a:cs typeface="Montserrat"/>
                <a:sym typeface="Montserrat"/>
                <a:hlinkClick r:id="rId4"/>
              </a:rPr>
              <a:t>documentación </a:t>
            </a:r>
            <a:r>
              <a:rPr b="1" lang="en" sz="2100">
                <a:solidFill>
                  <a:srgbClr val="441848"/>
                </a:solidFill>
                <a:latin typeface="Montserrat"/>
                <a:ea typeface="Montserrat"/>
                <a:cs typeface="Montserrat"/>
                <a:sym typeface="Montserrat"/>
              </a:rPr>
              <a:t>de de Seaborn.</a:t>
            </a:r>
            <a:endParaRPr/>
          </a:p>
          <a:p>
            <a:pPr indent="0" lvl="0" marL="0" rtl="0" algn="l">
              <a:spcBef>
                <a:spcPts val="0"/>
              </a:spcBef>
              <a:spcAft>
                <a:spcPts val="0"/>
              </a:spcAft>
              <a:buNone/>
            </a:pPr>
            <a:r>
              <a:t/>
            </a:r>
            <a:endParaRPr/>
          </a:p>
        </p:txBody>
      </p:sp>
      <p:sp>
        <p:nvSpPr>
          <p:cNvPr id="431" name="Google Shape;431;p74"/>
          <p:cNvSpPr txBox="1"/>
          <p:nvPr/>
        </p:nvSpPr>
        <p:spPr>
          <a:xfrm>
            <a:off x="377100" y="1637575"/>
            <a:ext cx="33855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441848"/>
              </a:buClr>
              <a:buSzPts val="2100"/>
              <a:buFont typeface="Montserrat"/>
              <a:buChar char="●"/>
            </a:pPr>
            <a:r>
              <a:rPr b="1" lang="en" sz="2100">
                <a:solidFill>
                  <a:srgbClr val="441848"/>
                </a:solidFill>
                <a:latin typeface="Montserrat"/>
                <a:ea typeface="Montserrat"/>
                <a:cs typeface="Montserrat"/>
                <a:sym typeface="Montserrat"/>
              </a:rPr>
              <a:t>Comparación</a:t>
            </a:r>
            <a:endParaRPr b="1"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b="1" lang="en" sz="2100">
                <a:solidFill>
                  <a:srgbClr val="441848"/>
                </a:solidFill>
                <a:latin typeface="Montserrat"/>
                <a:ea typeface="Montserrat"/>
                <a:cs typeface="Montserrat"/>
                <a:sym typeface="Montserrat"/>
              </a:rPr>
              <a:t>Relación</a:t>
            </a:r>
            <a:endParaRPr b="1"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b="1" lang="en" sz="2100">
                <a:solidFill>
                  <a:srgbClr val="441848"/>
                </a:solidFill>
                <a:latin typeface="Montserrat"/>
                <a:ea typeface="Montserrat"/>
                <a:cs typeface="Montserrat"/>
                <a:sym typeface="Montserrat"/>
              </a:rPr>
              <a:t>Dispersión</a:t>
            </a:r>
            <a:endParaRPr b="1"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b="1" lang="en" sz="2100">
                <a:solidFill>
                  <a:srgbClr val="441848"/>
                </a:solidFill>
                <a:latin typeface="Montserrat"/>
                <a:ea typeface="Montserrat"/>
                <a:cs typeface="Montserrat"/>
                <a:sym typeface="Montserrat"/>
              </a:rPr>
              <a:t>Composición</a:t>
            </a:r>
            <a:endParaRPr b="1" sz="2100">
              <a:solidFill>
                <a:srgbClr val="441848"/>
              </a:solidFill>
              <a:latin typeface="Montserrat"/>
              <a:ea typeface="Montserrat"/>
              <a:cs typeface="Montserrat"/>
              <a:sym typeface="Montserrat"/>
            </a:endParaRPr>
          </a:p>
        </p:txBody>
      </p:sp>
      <p:sp>
        <p:nvSpPr>
          <p:cNvPr id="432" name="Google Shape;432;p74"/>
          <p:cNvSpPr txBox="1"/>
          <p:nvPr/>
        </p:nvSpPr>
        <p:spPr>
          <a:xfrm>
            <a:off x="4835625" y="1231075"/>
            <a:ext cx="33855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Gráficas más frecuentes:</a:t>
            </a:r>
            <a:endParaRPr b="1" sz="2100">
              <a:solidFill>
                <a:srgbClr val="441848"/>
              </a:solidFill>
              <a:latin typeface="Montserrat"/>
              <a:ea typeface="Montserrat"/>
              <a:cs typeface="Montserrat"/>
              <a:sym typeface="Montserrat"/>
            </a:endParaRPr>
          </a:p>
          <a:p>
            <a:pPr indent="-361950" lvl="0" marL="457200" rtl="0" algn="l">
              <a:spcBef>
                <a:spcPts val="0"/>
              </a:spcBef>
              <a:spcAft>
                <a:spcPts val="0"/>
              </a:spcAft>
              <a:buSzPts val="2100"/>
              <a:buFont typeface="Montserrat"/>
              <a:buChar char="●"/>
            </a:pPr>
            <a:r>
              <a:rPr b="1" lang="en" sz="2100">
                <a:solidFill>
                  <a:srgbClr val="441848"/>
                </a:solidFill>
                <a:latin typeface="Montserrat"/>
                <a:ea typeface="Montserrat"/>
                <a:cs typeface="Montserrat"/>
                <a:sym typeface="Montserrat"/>
              </a:rPr>
              <a:t>Texto Simple</a:t>
            </a:r>
            <a:endParaRPr b="1"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b="1" lang="en" sz="2100">
                <a:solidFill>
                  <a:srgbClr val="441848"/>
                </a:solidFill>
                <a:latin typeface="Montserrat"/>
                <a:ea typeface="Montserrat"/>
                <a:cs typeface="Montserrat"/>
                <a:sym typeface="Montserrat"/>
              </a:rPr>
              <a:t>Dispersión</a:t>
            </a:r>
            <a:endParaRPr b="1"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b="1" lang="en" sz="2100">
                <a:solidFill>
                  <a:srgbClr val="441848"/>
                </a:solidFill>
                <a:latin typeface="Montserrat"/>
                <a:ea typeface="Montserrat"/>
                <a:cs typeface="Montserrat"/>
                <a:sym typeface="Montserrat"/>
              </a:rPr>
              <a:t>Tablero</a:t>
            </a:r>
            <a:endParaRPr b="1"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b="1" lang="en" sz="2100">
                <a:solidFill>
                  <a:srgbClr val="441848"/>
                </a:solidFill>
                <a:latin typeface="Montserrat"/>
                <a:ea typeface="Montserrat"/>
                <a:cs typeface="Montserrat"/>
                <a:sym typeface="Montserrat"/>
              </a:rPr>
              <a:t>Linea</a:t>
            </a:r>
            <a:endParaRPr b="1"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b="1" lang="en" sz="2100">
                <a:solidFill>
                  <a:srgbClr val="441848"/>
                </a:solidFill>
                <a:latin typeface="Montserrat"/>
                <a:ea typeface="Montserrat"/>
                <a:cs typeface="Montserrat"/>
                <a:sym typeface="Montserrat"/>
              </a:rPr>
              <a:t>Mapa de calor</a:t>
            </a:r>
            <a:endParaRPr b="1" sz="2100">
              <a:solidFill>
                <a:srgbClr val="441848"/>
              </a:solidFill>
              <a:latin typeface="Montserrat"/>
              <a:ea typeface="Montserrat"/>
              <a:cs typeface="Montserrat"/>
              <a:sym typeface="Montserrat"/>
            </a:endParaRPr>
          </a:p>
          <a:p>
            <a:pPr indent="-361950" lvl="0" marL="457200" rtl="0" algn="l">
              <a:spcBef>
                <a:spcPts val="0"/>
              </a:spcBef>
              <a:spcAft>
                <a:spcPts val="0"/>
              </a:spcAft>
              <a:buClr>
                <a:srgbClr val="441848"/>
              </a:buClr>
              <a:buSzPts val="2100"/>
              <a:buFont typeface="Montserrat"/>
              <a:buChar char="●"/>
            </a:pPr>
            <a:r>
              <a:rPr b="1" lang="en" sz="2100">
                <a:solidFill>
                  <a:srgbClr val="441848"/>
                </a:solidFill>
                <a:latin typeface="Montserrat"/>
                <a:ea typeface="Montserrat"/>
                <a:cs typeface="Montserrat"/>
                <a:sym typeface="Montserrat"/>
              </a:rPr>
              <a:t>Gráfica de pendientes </a:t>
            </a:r>
            <a:endParaRPr b="1" sz="2100">
              <a:solidFill>
                <a:srgbClr val="441848"/>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75"/>
          <p:cNvPicPr preferRelativeResize="0"/>
          <p:nvPr/>
        </p:nvPicPr>
        <p:blipFill>
          <a:blip r:embed="rId3">
            <a:alphaModFix/>
          </a:blip>
          <a:stretch>
            <a:fillRect/>
          </a:stretch>
        </p:blipFill>
        <p:spPr>
          <a:xfrm>
            <a:off x="245000" y="152400"/>
            <a:ext cx="3435477" cy="4838700"/>
          </a:xfrm>
          <a:prstGeom prst="rect">
            <a:avLst/>
          </a:prstGeom>
          <a:noFill/>
          <a:ln>
            <a:noFill/>
          </a:ln>
        </p:spPr>
      </p:pic>
      <p:pic>
        <p:nvPicPr>
          <p:cNvPr id="438" name="Google Shape;438;p75"/>
          <p:cNvPicPr preferRelativeResize="0"/>
          <p:nvPr/>
        </p:nvPicPr>
        <p:blipFill>
          <a:blip r:embed="rId4">
            <a:alphaModFix/>
          </a:blip>
          <a:stretch>
            <a:fillRect/>
          </a:stretch>
        </p:blipFill>
        <p:spPr>
          <a:xfrm>
            <a:off x="4594127" y="152400"/>
            <a:ext cx="3153220" cy="483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76"/>
          <p:cNvPicPr preferRelativeResize="0"/>
          <p:nvPr/>
        </p:nvPicPr>
        <p:blipFill>
          <a:blip r:embed="rId3">
            <a:alphaModFix/>
          </a:blip>
          <a:stretch>
            <a:fillRect/>
          </a:stretch>
        </p:blipFill>
        <p:spPr>
          <a:xfrm>
            <a:off x="1817600" y="727225"/>
            <a:ext cx="5508800" cy="4027275"/>
          </a:xfrm>
          <a:prstGeom prst="rect">
            <a:avLst/>
          </a:prstGeom>
          <a:noFill/>
          <a:ln>
            <a:noFill/>
          </a:ln>
        </p:spPr>
      </p:pic>
      <p:sp>
        <p:nvSpPr>
          <p:cNvPr id="444" name="Google Shape;444;p7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Texto simple</a:t>
            </a:r>
            <a:endParaRPr sz="27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77"/>
          <p:cNvPicPr preferRelativeResize="0"/>
          <p:nvPr/>
        </p:nvPicPr>
        <p:blipFill>
          <a:blip r:embed="rId3">
            <a:alphaModFix/>
          </a:blip>
          <a:stretch>
            <a:fillRect/>
          </a:stretch>
        </p:blipFill>
        <p:spPr>
          <a:xfrm>
            <a:off x="762000" y="1572000"/>
            <a:ext cx="7620000" cy="1581150"/>
          </a:xfrm>
          <a:prstGeom prst="rect">
            <a:avLst/>
          </a:prstGeom>
          <a:noFill/>
          <a:ln>
            <a:noFill/>
          </a:ln>
        </p:spPr>
      </p:pic>
      <p:sp>
        <p:nvSpPr>
          <p:cNvPr id="450" name="Google Shape;450;p7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Tablas</a:t>
            </a:r>
            <a:endParaRPr sz="2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2"/>
          <p:cNvSpPr txBox="1"/>
          <p:nvPr/>
        </p:nvSpPr>
        <p:spPr>
          <a:xfrm>
            <a:off x="1500000" y="2136900"/>
            <a:ext cx="61440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81" name="Google Shape;181;p4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82" name="Google Shape;182;p4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8"/>
          <p:cNvPicPr preferRelativeResize="0"/>
          <p:nvPr/>
        </p:nvPicPr>
        <p:blipFill>
          <a:blip r:embed="rId3">
            <a:alphaModFix/>
          </a:blip>
          <a:stretch>
            <a:fillRect/>
          </a:stretch>
        </p:blipFill>
        <p:spPr>
          <a:xfrm>
            <a:off x="762000" y="1366275"/>
            <a:ext cx="7620000" cy="2733675"/>
          </a:xfrm>
          <a:prstGeom prst="rect">
            <a:avLst/>
          </a:prstGeom>
          <a:noFill/>
          <a:ln>
            <a:noFill/>
          </a:ln>
        </p:spPr>
      </p:pic>
      <p:sp>
        <p:nvSpPr>
          <p:cNvPr id="456" name="Google Shape;456;p7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Tablas y mapas de calor</a:t>
            </a:r>
            <a:endParaRPr sz="27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79"/>
          <p:cNvPicPr preferRelativeResize="0"/>
          <p:nvPr/>
        </p:nvPicPr>
        <p:blipFill>
          <a:blip r:embed="rId3">
            <a:alphaModFix/>
          </a:blip>
          <a:stretch>
            <a:fillRect/>
          </a:stretch>
        </p:blipFill>
        <p:spPr>
          <a:xfrm>
            <a:off x="450725" y="1130750"/>
            <a:ext cx="3985551" cy="3057975"/>
          </a:xfrm>
          <a:prstGeom prst="rect">
            <a:avLst/>
          </a:prstGeom>
          <a:noFill/>
          <a:ln>
            <a:noFill/>
          </a:ln>
        </p:spPr>
      </p:pic>
      <p:pic>
        <p:nvPicPr>
          <p:cNvPr id="462" name="Google Shape;462;p79"/>
          <p:cNvPicPr preferRelativeResize="0"/>
          <p:nvPr/>
        </p:nvPicPr>
        <p:blipFill>
          <a:blip r:embed="rId4">
            <a:alphaModFix/>
          </a:blip>
          <a:stretch>
            <a:fillRect/>
          </a:stretch>
        </p:blipFill>
        <p:spPr>
          <a:xfrm>
            <a:off x="4547526" y="882650"/>
            <a:ext cx="4402924" cy="3378203"/>
          </a:xfrm>
          <a:prstGeom prst="rect">
            <a:avLst/>
          </a:prstGeom>
          <a:noFill/>
          <a:ln>
            <a:noFill/>
          </a:ln>
        </p:spPr>
      </p:pic>
      <p:sp>
        <p:nvSpPr>
          <p:cNvPr id="463" name="Google Shape;463;p7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Dispersión</a:t>
            </a:r>
            <a:endParaRPr sz="2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80"/>
          <p:cNvPicPr preferRelativeResize="0"/>
          <p:nvPr/>
        </p:nvPicPr>
        <p:blipFill>
          <a:blip r:embed="rId3">
            <a:alphaModFix/>
          </a:blip>
          <a:stretch>
            <a:fillRect/>
          </a:stretch>
        </p:blipFill>
        <p:spPr>
          <a:xfrm>
            <a:off x="762000" y="1457325"/>
            <a:ext cx="7620000" cy="2228850"/>
          </a:xfrm>
          <a:prstGeom prst="rect">
            <a:avLst/>
          </a:prstGeom>
          <a:noFill/>
          <a:ln>
            <a:noFill/>
          </a:ln>
        </p:spPr>
      </p:pic>
      <p:sp>
        <p:nvSpPr>
          <p:cNvPr id="469" name="Google Shape;469;p80"/>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Líneas</a:t>
            </a:r>
            <a:endParaRPr sz="2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Líneas y series de tiempo</a:t>
            </a:r>
            <a:endParaRPr sz="2700"/>
          </a:p>
        </p:txBody>
      </p:sp>
      <p:pic>
        <p:nvPicPr>
          <p:cNvPr id="475" name="Google Shape;475;p81"/>
          <p:cNvPicPr preferRelativeResize="0"/>
          <p:nvPr/>
        </p:nvPicPr>
        <p:blipFill>
          <a:blip r:embed="rId3">
            <a:alphaModFix/>
          </a:blip>
          <a:stretch>
            <a:fillRect/>
          </a:stretch>
        </p:blipFill>
        <p:spPr>
          <a:xfrm>
            <a:off x="1514338" y="695575"/>
            <a:ext cx="6115314" cy="4143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82"/>
          <p:cNvPicPr preferRelativeResize="0"/>
          <p:nvPr/>
        </p:nvPicPr>
        <p:blipFill>
          <a:blip r:embed="rId3">
            <a:alphaModFix/>
          </a:blip>
          <a:stretch>
            <a:fillRect/>
          </a:stretch>
        </p:blipFill>
        <p:spPr>
          <a:xfrm>
            <a:off x="985650" y="974700"/>
            <a:ext cx="3226399" cy="3604925"/>
          </a:xfrm>
          <a:prstGeom prst="rect">
            <a:avLst/>
          </a:prstGeom>
          <a:noFill/>
          <a:ln>
            <a:noFill/>
          </a:ln>
        </p:spPr>
      </p:pic>
      <p:sp>
        <p:nvSpPr>
          <p:cNvPr id="481" name="Google Shape;481;p8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Gráfica de pendientes</a:t>
            </a:r>
            <a:endParaRPr sz="2700"/>
          </a:p>
        </p:txBody>
      </p:sp>
      <p:pic>
        <p:nvPicPr>
          <p:cNvPr id="482" name="Google Shape;482;p82"/>
          <p:cNvPicPr preferRelativeResize="0"/>
          <p:nvPr/>
        </p:nvPicPr>
        <p:blipFill>
          <a:blip r:embed="rId4">
            <a:alphaModFix/>
          </a:blip>
          <a:stretch>
            <a:fillRect/>
          </a:stretch>
        </p:blipFill>
        <p:spPr>
          <a:xfrm>
            <a:off x="4724500" y="860650"/>
            <a:ext cx="3291650" cy="36778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Gráficas feas y erróneas</a:t>
            </a:r>
            <a:endParaRPr sz="2700"/>
          </a:p>
        </p:txBody>
      </p:sp>
      <p:pic>
        <p:nvPicPr>
          <p:cNvPr id="488" name="Google Shape;488;p83"/>
          <p:cNvPicPr preferRelativeResize="0"/>
          <p:nvPr/>
        </p:nvPicPr>
        <p:blipFill>
          <a:blip r:embed="rId3">
            <a:alphaModFix/>
          </a:blip>
          <a:stretch>
            <a:fillRect/>
          </a:stretch>
        </p:blipFill>
        <p:spPr>
          <a:xfrm>
            <a:off x="1786700" y="755400"/>
            <a:ext cx="5570588" cy="4143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84"/>
          <p:cNvPicPr preferRelativeResize="0"/>
          <p:nvPr/>
        </p:nvPicPr>
        <p:blipFill>
          <a:blip r:embed="rId3">
            <a:alphaModFix/>
          </a:blip>
          <a:stretch>
            <a:fillRect/>
          </a:stretch>
        </p:blipFill>
        <p:spPr>
          <a:xfrm>
            <a:off x="968496" y="1162375"/>
            <a:ext cx="7622150" cy="2478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Gráficas feas y erróneas</a:t>
            </a:r>
            <a:endParaRPr sz="2700"/>
          </a:p>
        </p:txBody>
      </p:sp>
      <p:pic>
        <p:nvPicPr>
          <p:cNvPr id="499" name="Google Shape;499;p85"/>
          <p:cNvPicPr preferRelativeResize="0"/>
          <p:nvPr/>
        </p:nvPicPr>
        <p:blipFill>
          <a:blip r:embed="rId3">
            <a:alphaModFix/>
          </a:blip>
          <a:stretch>
            <a:fillRect/>
          </a:stretch>
        </p:blipFill>
        <p:spPr>
          <a:xfrm>
            <a:off x="762000" y="1033150"/>
            <a:ext cx="7620000" cy="3200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Gráficas feas y erróneas</a:t>
            </a:r>
            <a:endParaRPr sz="2700"/>
          </a:p>
        </p:txBody>
      </p:sp>
      <p:pic>
        <p:nvPicPr>
          <p:cNvPr id="505" name="Google Shape;505;p86"/>
          <p:cNvPicPr preferRelativeResize="0"/>
          <p:nvPr/>
        </p:nvPicPr>
        <p:blipFill>
          <a:blip r:embed="rId3">
            <a:alphaModFix/>
          </a:blip>
          <a:stretch>
            <a:fillRect/>
          </a:stretch>
        </p:blipFill>
        <p:spPr>
          <a:xfrm>
            <a:off x="762000" y="1331450"/>
            <a:ext cx="7620000" cy="2295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Gráficas confusas</a:t>
            </a:r>
            <a:endParaRPr sz="2700"/>
          </a:p>
        </p:txBody>
      </p:sp>
      <p:pic>
        <p:nvPicPr>
          <p:cNvPr id="511" name="Google Shape;511;p87"/>
          <p:cNvPicPr preferRelativeResize="0"/>
          <p:nvPr/>
        </p:nvPicPr>
        <p:blipFill>
          <a:blip r:embed="rId3">
            <a:alphaModFix/>
          </a:blip>
          <a:stretch>
            <a:fillRect/>
          </a:stretch>
        </p:blipFill>
        <p:spPr>
          <a:xfrm>
            <a:off x="856950" y="1438275"/>
            <a:ext cx="7620000" cy="226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3"/>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88" name="Google Shape;188;p4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89" name="Google Shape;189;p43"/>
          <p:cNvSpPr txBox="1"/>
          <p:nvPr/>
        </p:nvSpPr>
        <p:spPr>
          <a:xfrm>
            <a:off x="502950" y="948450"/>
            <a:ext cx="8220900" cy="324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Empezaremos</a:t>
            </a:r>
            <a:r>
              <a:rPr b="1" lang="en" sz="1800">
                <a:solidFill>
                  <a:schemeClr val="dk1"/>
                </a:solidFill>
                <a:latin typeface="Montserrat"/>
                <a:ea typeface="Montserrat"/>
                <a:cs typeface="Montserrat"/>
                <a:sym typeface="Montserrat"/>
              </a:rPr>
              <a:t> estudiando</a:t>
            </a:r>
            <a:r>
              <a:rPr b="1" lang="en" sz="1800">
                <a:solidFill>
                  <a:srgbClr val="E8E7E3"/>
                </a:solidFill>
              </a:rPr>
              <a:t>🐱‍💻</a:t>
            </a:r>
            <a:r>
              <a:rPr lang="en" sz="1800">
                <a:solidFill>
                  <a:schemeClr val="dk1"/>
                </a:solidFill>
                <a:latin typeface="Montserrat"/>
                <a:ea typeface="Montserrat"/>
                <a:cs typeface="Montserrat"/>
                <a:sym typeface="Montserrat"/>
              </a:rPr>
              <a:t> la presentación llamada </a:t>
            </a:r>
            <a:r>
              <a:rPr b="1" lang="en" sz="1800">
                <a:solidFill>
                  <a:schemeClr val="dk1"/>
                </a:solidFill>
                <a:latin typeface="Montserrat"/>
                <a:ea typeface="Montserrat"/>
                <a:cs typeface="Montserrat"/>
                <a:sym typeface="Montserrat"/>
              </a:rPr>
              <a:t>Introducción a la Visualización de Datos</a:t>
            </a:r>
            <a:r>
              <a:rPr b="1" lang="en" sz="1800">
                <a:solidFill>
                  <a:srgbClr val="E8E7E3"/>
                </a:solidFill>
              </a:rPr>
              <a:t>🤖</a:t>
            </a:r>
            <a:r>
              <a:rPr lang="en" sz="1800">
                <a:solidFill>
                  <a:srgbClr val="E8E7E3"/>
                </a:solidFill>
              </a:rPr>
              <a:t>💜 </a:t>
            </a:r>
            <a:r>
              <a:rPr lang="en" sz="1800">
                <a:solidFill>
                  <a:schemeClr val="dk1"/>
                </a:solidFill>
                <a:latin typeface="Montserrat"/>
                <a:ea typeface="Montserrat"/>
                <a:cs typeface="Montserrat"/>
                <a:sym typeface="Montserrat"/>
              </a:rPr>
              <a:t>donde haremos un breve repaso a las </a:t>
            </a:r>
            <a:r>
              <a:rPr b="1" lang="en" sz="1800">
                <a:solidFill>
                  <a:schemeClr val="dk1"/>
                </a:solidFill>
                <a:latin typeface="Montserrat"/>
                <a:ea typeface="Montserrat"/>
                <a:cs typeface="Montserrat"/>
                <a:sym typeface="Montserrat"/>
              </a:rPr>
              <a:t>mejores</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prácticas</a:t>
            </a:r>
            <a:r>
              <a:rPr lang="en" sz="1800">
                <a:solidFill>
                  <a:schemeClr val="dk1"/>
                </a:solidFill>
                <a:latin typeface="Montserrat"/>
                <a:ea typeface="Montserrat"/>
                <a:cs typeface="Montserrat"/>
                <a:sym typeface="Montserrat"/>
              </a:rPr>
              <a:t> y </a:t>
            </a:r>
            <a:r>
              <a:rPr b="1" lang="en" sz="1800">
                <a:solidFill>
                  <a:schemeClr val="dk1"/>
                </a:solidFill>
                <a:latin typeface="Montserrat"/>
                <a:ea typeface="Montserrat"/>
                <a:cs typeface="Montserrat"/>
                <a:sym typeface="Montserrat"/>
              </a:rPr>
              <a:t>herramientas</a:t>
            </a:r>
            <a:r>
              <a:rPr lang="en" sz="1800">
                <a:solidFill>
                  <a:schemeClr val="dk1"/>
                </a:solidFill>
                <a:latin typeface="Montserrat"/>
                <a:ea typeface="Montserrat"/>
                <a:cs typeface="Montserrat"/>
                <a:sym typeface="Montserrat"/>
              </a:rPr>
              <a:t> para </a:t>
            </a:r>
            <a:r>
              <a:rPr b="1" lang="en" sz="1800">
                <a:solidFill>
                  <a:schemeClr val="dk1"/>
                </a:solidFill>
                <a:latin typeface="Montserrat"/>
                <a:ea typeface="Montserrat"/>
                <a:cs typeface="Montserrat"/>
                <a:sym typeface="Montserrat"/>
              </a:rPr>
              <a:t>diseñar gráficos útiles</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creación</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diferentes entidades visuales</a:t>
            </a:r>
            <a:r>
              <a:rPr lang="en" sz="1800">
                <a:solidFill>
                  <a:schemeClr val="dk1"/>
                </a:solidFill>
                <a:latin typeface="Montserrat"/>
                <a:ea typeface="Montserrat"/>
                <a:cs typeface="Montserrat"/>
                <a:sym typeface="Montserrat"/>
              </a:rPr>
              <a:t> y </a:t>
            </a:r>
            <a:r>
              <a:rPr b="1" lang="en" sz="1800">
                <a:solidFill>
                  <a:schemeClr val="dk1"/>
                </a:solidFill>
                <a:latin typeface="Montserrat"/>
                <a:ea typeface="Montserrat"/>
                <a:cs typeface="Montserrat"/>
                <a:sym typeface="Montserrat"/>
              </a:rPr>
              <a:t>visualización a lo largo de la historia</a:t>
            </a:r>
            <a:r>
              <a:rPr b="1" lang="en" sz="1800">
                <a:solidFill>
                  <a:srgbClr val="E8E7E3"/>
                </a:solidFill>
              </a:rPr>
              <a:t>📊💜</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Durante la presentación, vamos a ver algunos ejercicios de </a:t>
            </a:r>
            <a:r>
              <a:rPr b="1" lang="en" sz="1800">
                <a:solidFill>
                  <a:schemeClr val="dk1"/>
                </a:solidFill>
                <a:latin typeface="Montserrat"/>
                <a:ea typeface="Montserrat"/>
                <a:cs typeface="Montserrat"/>
                <a:sym typeface="Montserrat"/>
              </a:rPr>
              <a:t>mejores</a:t>
            </a:r>
            <a:r>
              <a:rPr b="1" lang="en" sz="1800">
                <a:solidFill>
                  <a:schemeClr val="dk1"/>
                </a:solidFill>
                <a:latin typeface="Montserrat"/>
                <a:ea typeface="Montserrat"/>
                <a:cs typeface="Montserrat"/>
                <a:sym typeface="Montserrat"/>
              </a:rPr>
              <a:t> prácticas </a:t>
            </a:r>
            <a:r>
              <a:rPr lang="en" sz="1800">
                <a:solidFill>
                  <a:schemeClr val="dk1"/>
                </a:solidFill>
                <a:latin typeface="Montserrat"/>
                <a:ea typeface="Montserrat"/>
                <a:cs typeface="Montserrat"/>
                <a:sym typeface="Montserrat"/>
              </a:rPr>
              <a:t>para</a:t>
            </a:r>
            <a:r>
              <a:rPr b="1" lang="en" sz="1800">
                <a:solidFill>
                  <a:schemeClr val="dk1"/>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la</a:t>
            </a:r>
            <a:r>
              <a:rPr b="1" lang="en" sz="1800">
                <a:solidFill>
                  <a:schemeClr val="dk1"/>
                </a:solidFill>
                <a:latin typeface="Montserrat"/>
                <a:ea typeface="Montserrat"/>
                <a:cs typeface="Montserrat"/>
                <a:sym typeface="Montserrat"/>
              </a:rPr>
              <a:t> visualización </a:t>
            </a:r>
            <a:r>
              <a:rPr lang="en" sz="1800">
                <a:solidFill>
                  <a:schemeClr val="dk1"/>
                </a:solidFill>
                <a:latin typeface="Montserrat"/>
                <a:ea typeface="Montserrat"/>
                <a:cs typeface="Montserrat"/>
                <a:sym typeface="Montserrat"/>
              </a:rPr>
              <a:t>de</a:t>
            </a:r>
            <a:r>
              <a:rPr b="1" lang="en" sz="1800">
                <a:solidFill>
                  <a:schemeClr val="dk1"/>
                </a:solidFill>
                <a:latin typeface="Montserrat"/>
                <a:ea typeface="Montserrat"/>
                <a:cs typeface="Montserrat"/>
                <a:sym typeface="Montserrat"/>
              </a:rPr>
              <a:t> datos</a:t>
            </a:r>
            <a:r>
              <a:rPr b="1" lang="en" sz="1800">
                <a:solidFill>
                  <a:srgbClr val="E8E7E3"/>
                </a:solidFill>
              </a:rPr>
              <a:t>📊💜</a:t>
            </a:r>
            <a:r>
              <a:rPr lang="en" sz="1800">
                <a:solidFill>
                  <a:schemeClr val="dk1"/>
                </a:solidFill>
                <a:latin typeface="Montserrat"/>
                <a:ea typeface="Montserrat"/>
                <a:cs typeface="Montserrat"/>
                <a:sym typeface="Montserrat"/>
              </a:rPr>
              <a:t> para desarrollar intuición </a:t>
            </a:r>
            <a:r>
              <a:rPr b="1" lang="en" sz="1800">
                <a:solidFill>
                  <a:schemeClr val="dk1"/>
                </a:solidFill>
                <a:latin typeface="Montserrat"/>
                <a:ea typeface="Montserrat"/>
                <a:cs typeface="Montserrat"/>
                <a:sym typeface="Montserrat"/>
              </a:rPr>
              <a:t>practicando</a:t>
            </a:r>
            <a:r>
              <a:rPr b="1" lang="en" sz="1800">
                <a:solidFill>
                  <a:srgbClr val="E8E7E3"/>
                </a:solidFill>
              </a:rPr>
              <a:t>🐱‍💻</a:t>
            </a:r>
            <a:r>
              <a:rPr lang="en" sz="1800">
                <a:solidFill>
                  <a:schemeClr val="dk1"/>
                </a:solidFill>
                <a:latin typeface="Montserrat"/>
                <a:ea typeface="Montserrat"/>
                <a:cs typeface="Montserrat"/>
                <a:sym typeface="Montserrat"/>
              </a:rPr>
              <a:t> y aprendiendo a contar historias con los datos.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Por último, haremos un </a:t>
            </a:r>
            <a:r>
              <a:rPr b="1" lang="en" sz="1800">
                <a:solidFill>
                  <a:schemeClr val="dk1"/>
                </a:solidFill>
                <a:latin typeface="Montserrat"/>
                <a:ea typeface="Montserrat"/>
                <a:cs typeface="Montserrat"/>
                <a:sym typeface="Montserrat"/>
              </a:rPr>
              <a:t>challenge</a:t>
            </a:r>
            <a:r>
              <a:rPr lang="en" sz="1800">
                <a:solidFill>
                  <a:srgbClr val="E8E7E3"/>
                </a:solidFill>
              </a:rPr>
              <a:t>🐱‍💻</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visualización de 1 dataset en 25 gráficas diversas</a:t>
            </a:r>
            <a:r>
              <a:rPr b="1" lang="en" sz="1800">
                <a:solidFill>
                  <a:srgbClr val="E8E7E3"/>
                </a:solidFill>
              </a:rPr>
              <a:t>📊💜🤖</a:t>
            </a:r>
            <a:r>
              <a:rPr lang="en" sz="1800">
                <a:solidFill>
                  <a:srgbClr val="E8E7E3"/>
                </a:solidFill>
              </a:rPr>
              <a:t>💜</a:t>
            </a:r>
            <a:r>
              <a:rPr lang="en" sz="1800">
                <a:solidFill>
                  <a:schemeClr val="dk1"/>
                </a:solidFill>
                <a:latin typeface="Montserrat"/>
                <a:ea typeface="Montserrat"/>
                <a:cs typeface="Montserrat"/>
                <a:sym typeface="Montserrat"/>
              </a:rPr>
              <a:t>  </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Gráficas confusas</a:t>
            </a:r>
            <a:endParaRPr sz="2700"/>
          </a:p>
        </p:txBody>
      </p:sp>
      <p:pic>
        <p:nvPicPr>
          <p:cNvPr id="517" name="Google Shape;517;p88"/>
          <p:cNvPicPr preferRelativeResize="0"/>
          <p:nvPr/>
        </p:nvPicPr>
        <p:blipFill>
          <a:blip r:embed="rId3">
            <a:alphaModFix/>
          </a:blip>
          <a:stretch>
            <a:fillRect/>
          </a:stretch>
        </p:blipFill>
        <p:spPr>
          <a:xfrm>
            <a:off x="762000" y="1252538"/>
            <a:ext cx="7620000" cy="2638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Gráfica de cascada</a:t>
            </a:r>
            <a:endParaRPr sz="2700"/>
          </a:p>
        </p:txBody>
      </p:sp>
      <p:pic>
        <p:nvPicPr>
          <p:cNvPr id="523" name="Google Shape;523;p89"/>
          <p:cNvPicPr preferRelativeResize="0"/>
          <p:nvPr/>
        </p:nvPicPr>
        <p:blipFill>
          <a:blip r:embed="rId3">
            <a:alphaModFix/>
          </a:blip>
          <a:stretch>
            <a:fillRect/>
          </a:stretch>
        </p:blipFill>
        <p:spPr>
          <a:xfrm>
            <a:off x="1256975" y="695575"/>
            <a:ext cx="6819958" cy="41431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90"/>
          <p:cNvPicPr preferRelativeResize="0"/>
          <p:nvPr/>
        </p:nvPicPr>
        <p:blipFill>
          <a:blip r:embed="rId3">
            <a:alphaModFix/>
          </a:blip>
          <a:stretch>
            <a:fillRect/>
          </a:stretch>
        </p:blipFill>
        <p:spPr>
          <a:xfrm>
            <a:off x="1122375" y="152400"/>
            <a:ext cx="6899246" cy="48386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1"/>
          <p:cNvSpPr txBox="1"/>
          <p:nvPr/>
        </p:nvSpPr>
        <p:spPr>
          <a:xfrm>
            <a:off x="1500000" y="1841250"/>
            <a:ext cx="6144000" cy="14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BREAK;</a:t>
            </a:r>
            <a:endParaRPr b="1" sz="3600">
              <a:solidFill>
                <a:srgbClr val="441848"/>
              </a:solidFill>
              <a:latin typeface="Montserrat"/>
              <a:ea typeface="Montserrat"/>
              <a:cs typeface="Montserrat"/>
              <a:sym typeface="Montserrat"/>
            </a:endParaRPr>
          </a:p>
        </p:txBody>
      </p:sp>
      <p:pic>
        <p:nvPicPr>
          <p:cNvPr id="534" name="Google Shape;534;p9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35" name="Google Shape;535;p9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2"/>
          <p:cNvSpPr txBox="1"/>
          <p:nvPr/>
        </p:nvSpPr>
        <p:spPr>
          <a:xfrm>
            <a:off x="1500000" y="1208550"/>
            <a:ext cx="6144000" cy="12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Challenge: Un dataset, 25 visualizaciones.</a:t>
            </a:r>
            <a:endParaRPr b="1" sz="3600">
              <a:solidFill>
                <a:srgbClr val="441848"/>
              </a:solidFill>
              <a:latin typeface="Montserrat"/>
              <a:ea typeface="Montserrat"/>
              <a:cs typeface="Montserrat"/>
              <a:sym typeface="Montserrat"/>
            </a:endParaRPr>
          </a:p>
        </p:txBody>
      </p:sp>
      <p:pic>
        <p:nvPicPr>
          <p:cNvPr id="541" name="Google Shape;541;p9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42" name="Google Shape;542;p92"/>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543" name="Google Shape;543;p92"/>
          <p:cNvSpPr txBox="1"/>
          <p:nvPr/>
        </p:nvSpPr>
        <p:spPr>
          <a:xfrm>
            <a:off x="2959900" y="292015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5"/>
              </a:rPr>
              <a:t>Click acá</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Visualizaciones malas, erróneas o confusas</a:t>
            </a:r>
            <a:endParaRPr sz="2700"/>
          </a:p>
        </p:txBody>
      </p:sp>
      <p:pic>
        <p:nvPicPr>
          <p:cNvPr id="549" name="Google Shape;549;p93"/>
          <p:cNvPicPr preferRelativeResize="0"/>
          <p:nvPr/>
        </p:nvPicPr>
        <p:blipFill>
          <a:blip r:embed="rId3">
            <a:alphaModFix/>
          </a:blip>
          <a:stretch>
            <a:fillRect/>
          </a:stretch>
        </p:blipFill>
        <p:spPr>
          <a:xfrm>
            <a:off x="90675" y="1486275"/>
            <a:ext cx="4355876" cy="2733300"/>
          </a:xfrm>
          <a:prstGeom prst="rect">
            <a:avLst/>
          </a:prstGeom>
          <a:noFill/>
          <a:ln>
            <a:noFill/>
          </a:ln>
        </p:spPr>
      </p:pic>
      <p:pic>
        <p:nvPicPr>
          <p:cNvPr id="550" name="Google Shape;550;p93"/>
          <p:cNvPicPr preferRelativeResize="0"/>
          <p:nvPr/>
        </p:nvPicPr>
        <p:blipFill>
          <a:blip r:embed="rId4">
            <a:alphaModFix/>
          </a:blip>
          <a:stretch>
            <a:fillRect/>
          </a:stretch>
        </p:blipFill>
        <p:spPr>
          <a:xfrm>
            <a:off x="4660676" y="1533775"/>
            <a:ext cx="4330924" cy="27555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94"/>
          <p:cNvPicPr preferRelativeResize="0"/>
          <p:nvPr/>
        </p:nvPicPr>
        <p:blipFill>
          <a:blip r:embed="rId3">
            <a:alphaModFix/>
          </a:blip>
          <a:stretch>
            <a:fillRect/>
          </a:stretch>
        </p:blipFill>
        <p:spPr>
          <a:xfrm>
            <a:off x="1900288" y="946850"/>
            <a:ext cx="5343426" cy="3733725"/>
          </a:xfrm>
          <a:prstGeom prst="rect">
            <a:avLst/>
          </a:prstGeom>
          <a:noFill/>
          <a:ln>
            <a:noFill/>
          </a:ln>
        </p:spPr>
      </p:pic>
      <p:sp>
        <p:nvSpPr>
          <p:cNvPr id="556" name="Google Shape;556;p9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Visualizaciones malas, erróneas o confusas</a:t>
            </a:r>
            <a:endParaRPr sz="27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Visualizaciones malas, erróneas o confusas</a:t>
            </a:r>
            <a:endParaRPr sz="2700"/>
          </a:p>
        </p:txBody>
      </p:sp>
      <p:pic>
        <p:nvPicPr>
          <p:cNvPr id="562" name="Google Shape;562;p95"/>
          <p:cNvPicPr preferRelativeResize="0"/>
          <p:nvPr/>
        </p:nvPicPr>
        <p:blipFill>
          <a:blip r:embed="rId3">
            <a:alphaModFix/>
          </a:blip>
          <a:stretch>
            <a:fillRect/>
          </a:stretch>
        </p:blipFill>
        <p:spPr>
          <a:xfrm>
            <a:off x="1154988" y="765675"/>
            <a:ext cx="6834020" cy="41431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Visualizaciones malas, erróneas o confusas</a:t>
            </a:r>
            <a:endParaRPr sz="2700"/>
          </a:p>
        </p:txBody>
      </p:sp>
      <p:pic>
        <p:nvPicPr>
          <p:cNvPr id="568" name="Google Shape;568;p96"/>
          <p:cNvPicPr preferRelativeResize="0"/>
          <p:nvPr/>
        </p:nvPicPr>
        <p:blipFill>
          <a:blip r:embed="rId3">
            <a:alphaModFix/>
          </a:blip>
          <a:stretch>
            <a:fillRect/>
          </a:stretch>
        </p:blipFill>
        <p:spPr>
          <a:xfrm>
            <a:off x="2027425" y="695575"/>
            <a:ext cx="5089138" cy="4143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Visualizaciones malas, erróneas o confusas</a:t>
            </a:r>
            <a:endParaRPr sz="2700"/>
          </a:p>
        </p:txBody>
      </p:sp>
      <p:pic>
        <p:nvPicPr>
          <p:cNvPr id="574" name="Google Shape;574;p97"/>
          <p:cNvPicPr preferRelativeResize="0"/>
          <p:nvPr/>
        </p:nvPicPr>
        <p:blipFill>
          <a:blip r:embed="rId3">
            <a:alphaModFix/>
          </a:blip>
          <a:stretch>
            <a:fillRect/>
          </a:stretch>
        </p:blipFill>
        <p:spPr>
          <a:xfrm>
            <a:off x="762000" y="914400"/>
            <a:ext cx="7620000" cy="3314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44"/>
          <p:cNvPicPr preferRelativeResize="0"/>
          <p:nvPr/>
        </p:nvPicPr>
        <p:blipFill>
          <a:blip r:embed="rId3">
            <a:alphaModFix/>
          </a:blip>
          <a:stretch>
            <a:fillRect/>
          </a:stretch>
        </p:blipFill>
        <p:spPr>
          <a:xfrm>
            <a:off x="0" y="1512060"/>
            <a:ext cx="2650150" cy="3402840"/>
          </a:xfrm>
          <a:prstGeom prst="rect">
            <a:avLst/>
          </a:prstGeom>
          <a:noFill/>
          <a:ln>
            <a:noFill/>
          </a:ln>
        </p:spPr>
      </p:pic>
      <p:sp>
        <p:nvSpPr>
          <p:cNvPr id="195" name="Google Shape;195;p44"/>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Contenido</a:t>
            </a:r>
            <a:endParaRPr/>
          </a:p>
        </p:txBody>
      </p:sp>
      <p:pic>
        <p:nvPicPr>
          <p:cNvPr id="196" name="Google Shape;196;p44"/>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97" name="Google Shape;197;p44"/>
          <p:cNvSpPr txBox="1"/>
          <p:nvPr/>
        </p:nvSpPr>
        <p:spPr>
          <a:xfrm>
            <a:off x="2179275" y="1100950"/>
            <a:ext cx="6306600" cy="3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0. Introducción al módulo V.</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1. Historia de la visualización de Datos.</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2. Selección de la gráfica apropiada.</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3. Principios de visualización</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4. Críticas a gráficas. </a:t>
            </a:r>
            <a:endParaRPr b="1" sz="2100">
              <a:solidFill>
                <a:srgbClr val="1F1F1F"/>
              </a:solidFill>
              <a:highlight>
                <a:srgbClr val="FFFFFF"/>
              </a:highlight>
              <a:latin typeface="Montserrat"/>
              <a:ea typeface="Montserrat"/>
              <a:cs typeface="Montserrat"/>
              <a:sym typeface="Montserrat"/>
            </a:endParaRPr>
          </a:p>
          <a:p>
            <a:pPr indent="0" lvl="0" marL="914400" rtl="0" algn="l">
              <a:spcBef>
                <a:spcPts val="0"/>
              </a:spcBef>
              <a:spcAft>
                <a:spcPts val="0"/>
              </a:spcAft>
              <a:buNone/>
            </a:pPr>
            <a:r>
              <a:t/>
            </a:r>
            <a:endParaRPr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b="1" sz="2100">
              <a:solidFill>
                <a:srgbClr val="1F1F1F"/>
              </a:solidFill>
              <a:highlight>
                <a:srgbClr val="FFFFFF"/>
              </a:highlight>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El desorden es el enemigo</a:t>
            </a:r>
            <a:endParaRPr sz="2700"/>
          </a:p>
        </p:txBody>
      </p:sp>
      <p:pic>
        <p:nvPicPr>
          <p:cNvPr id="580" name="Google Shape;580;p9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81" name="Google Shape;581;p98"/>
          <p:cNvSpPr txBox="1"/>
          <p:nvPr/>
        </p:nvSpPr>
        <p:spPr>
          <a:xfrm>
            <a:off x="872300" y="1833000"/>
            <a:ext cx="3385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Evitar la sobrecarga cognitiva debida al exceso de información no necesaria y que distrae.</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582" name="Google Shape;582;p98"/>
          <p:cNvPicPr preferRelativeResize="0"/>
          <p:nvPr/>
        </p:nvPicPr>
        <p:blipFill>
          <a:blip r:embed="rId4">
            <a:alphaModFix/>
          </a:blip>
          <a:stretch>
            <a:fillRect/>
          </a:stretch>
        </p:blipFill>
        <p:spPr>
          <a:xfrm>
            <a:off x="4257800" y="1283238"/>
            <a:ext cx="4581399" cy="257703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Data ink ratio (razón datos-tinta)</a:t>
            </a:r>
            <a:endParaRPr sz="2700"/>
          </a:p>
        </p:txBody>
      </p:sp>
      <p:pic>
        <p:nvPicPr>
          <p:cNvPr id="588" name="Google Shape;588;p9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89" name="Google Shape;589;p99"/>
          <p:cNvSpPr txBox="1"/>
          <p:nvPr/>
        </p:nvSpPr>
        <p:spPr>
          <a:xfrm>
            <a:off x="872300" y="1833000"/>
            <a:ext cx="7699500" cy="1477500"/>
          </a:xfrm>
          <a:prstGeom prst="rect">
            <a:avLst/>
          </a:prstGeom>
          <a:noFill/>
          <a:ln>
            <a:noFill/>
          </a:ln>
        </p:spPr>
        <p:txBody>
          <a:bodyPr anchorCtr="0" anchor="t" bIns="91425" lIns="91425" spcFirstLastPara="1" rIns="91425" wrap="square" tIns="91425">
            <a:spAutoFit/>
          </a:bodyPr>
          <a:lstStyle/>
          <a:p>
            <a:pPr indent="457200" lvl="0" marL="1828800" rtl="0" algn="l">
              <a:spcBef>
                <a:spcPts val="0"/>
              </a:spcBef>
              <a:spcAft>
                <a:spcPts val="0"/>
              </a:spcAft>
              <a:buNone/>
            </a:pPr>
            <a:r>
              <a:rPr b="1" lang="en" sz="2100">
                <a:solidFill>
                  <a:srgbClr val="441848"/>
                </a:solidFill>
                <a:latin typeface="Montserrat"/>
                <a:ea typeface="Montserrat"/>
                <a:cs typeface="Montserrat"/>
                <a:sym typeface="Montserrat"/>
              </a:rPr>
              <a:t>(tinta usada para datos)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 </a:t>
            </a:r>
            <a:r>
              <a:rPr b="1" lang="en" sz="2100">
                <a:solidFill>
                  <a:srgbClr val="441848"/>
                </a:solidFill>
                <a:latin typeface="Montserrat"/>
                <a:ea typeface="Montserrat"/>
                <a:cs typeface="Montserrat"/>
                <a:sym typeface="Montserrat"/>
              </a:rPr>
              <a:t>Data-ink ratio = -------------------------------------</a:t>
            </a:r>
            <a:r>
              <a:rPr b="1" lang="en" sz="2100">
                <a:solidFill>
                  <a:srgbClr val="441848"/>
                </a:solidFill>
                <a:latin typeface="Montserrat"/>
                <a:ea typeface="Montserrat"/>
                <a:cs typeface="Montserrat"/>
                <a:sym typeface="Montserrat"/>
              </a:rPr>
              <a:t> </a:t>
            </a:r>
            <a:endParaRPr b="1" sz="2100">
              <a:solidFill>
                <a:srgbClr val="441848"/>
              </a:solidFill>
              <a:latin typeface="Montserrat"/>
              <a:ea typeface="Montserrat"/>
              <a:cs typeface="Montserrat"/>
              <a:sym typeface="Montserrat"/>
            </a:endParaRPr>
          </a:p>
          <a:p>
            <a:pPr indent="457200" lvl="0" marL="1828800" rtl="0" algn="l">
              <a:spcBef>
                <a:spcPts val="0"/>
              </a:spcBef>
              <a:spcAft>
                <a:spcPts val="0"/>
              </a:spcAft>
              <a:buNone/>
            </a:pPr>
            <a:r>
              <a:rPr b="1" lang="en" sz="2100">
                <a:solidFill>
                  <a:srgbClr val="441848"/>
                </a:solidFill>
                <a:latin typeface="Montserrat"/>
                <a:ea typeface="Montserrat"/>
                <a:cs typeface="Montserrat"/>
                <a:sym typeface="Montserrat"/>
              </a:rPr>
              <a:t>(Tinta total usada en el gráfico)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590" name="Google Shape;590;p99"/>
          <p:cNvSpPr txBox="1"/>
          <p:nvPr/>
        </p:nvSpPr>
        <p:spPr>
          <a:xfrm>
            <a:off x="3072000" y="3939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1" name="Google Shape;591;p99"/>
          <p:cNvSpPr txBox="1"/>
          <p:nvPr/>
        </p:nvSpPr>
        <p:spPr>
          <a:xfrm>
            <a:off x="2980200" y="3939925"/>
            <a:ext cx="337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4"/>
              </a:rPr>
              <a:t>Consulta la fuente acá</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100"/>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101"/>
          <p:cNvPicPr preferRelativeResize="0"/>
          <p:nvPr/>
        </p:nvPicPr>
        <p:blipFill>
          <a:blip r:embed="rId3">
            <a:alphaModFix/>
          </a:blip>
          <a:stretch>
            <a:fillRect/>
          </a:stretch>
        </p:blipFill>
        <p:spPr>
          <a:xfrm>
            <a:off x="1876425" y="440450"/>
            <a:ext cx="5391150" cy="4133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Principios de percepción visual Gestalt</a:t>
            </a:r>
            <a:endParaRPr sz="2700"/>
          </a:p>
        </p:txBody>
      </p:sp>
      <p:pic>
        <p:nvPicPr>
          <p:cNvPr id="607" name="Google Shape;607;p10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08" name="Google Shape;608;p102"/>
          <p:cNvSpPr txBox="1"/>
          <p:nvPr/>
        </p:nvSpPr>
        <p:spPr>
          <a:xfrm>
            <a:off x="913450" y="1093650"/>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Proximidad</a:t>
            </a:r>
            <a:endParaRPr b="1" sz="2100">
              <a:solidFill>
                <a:srgbClr val="441848"/>
              </a:solidFill>
              <a:latin typeface="Montserrat"/>
              <a:ea typeface="Montserrat"/>
              <a:cs typeface="Montserrat"/>
              <a:sym typeface="Montserrat"/>
            </a:endParaRPr>
          </a:p>
        </p:txBody>
      </p:sp>
      <p:pic>
        <p:nvPicPr>
          <p:cNvPr id="609" name="Google Shape;609;p102"/>
          <p:cNvPicPr preferRelativeResize="0"/>
          <p:nvPr/>
        </p:nvPicPr>
        <p:blipFill>
          <a:blip r:embed="rId4">
            <a:alphaModFix/>
          </a:blip>
          <a:stretch>
            <a:fillRect/>
          </a:stretch>
        </p:blipFill>
        <p:spPr>
          <a:xfrm>
            <a:off x="1160350" y="1999625"/>
            <a:ext cx="1722575" cy="1631550"/>
          </a:xfrm>
          <a:prstGeom prst="rect">
            <a:avLst/>
          </a:prstGeom>
          <a:noFill/>
          <a:ln>
            <a:noFill/>
          </a:ln>
        </p:spPr>
      </p:pic>
      <p:pic>
        <p:nvPicPr>
          <p:cNvPr id="610" name="Google Shape;610;p102"/>
          <p:cNvPicPr preferRelativeResize="0"/>
          <p:nvPr/>
        </p:nvPicPr>
        <p:blipFill>
          <a:blip r:embed="rId5">
            <a:alphaModFix/>
          </a:blip>
          <a:stretch>
            <a:fillRect/>
          </a:stretch>
        </p:blipFill>
        <p:spPr>
          <a:xfrm>
            <a:off x="4379998" y="2055073"/>
            <a:ext cx="3903626" cy="13532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Principios de percepción visual Gestalt</a:t>
            </a:r>
            <a:endParaRPr sz="2700"/>
          </a:p>
        </p:txBody>
      </p:sp>
      <p:pic>
        <p:nvPicPr>
          <p:cNvPr id="616" name="Google Shape;616;p10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17" name="Google Shape;617;p103"/>
          <p:cNvSpPr txBox="1"/>
          <p:nvPr/>
        </p:nvSpPr>
        <p:spPr>
          <a:xfrm>
            <a:off x="944325" y="1021650"/>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Similaridad</a:t>
            </a:r>
            <a:endParaRPr b="1" sz="2100">
              <a:solidFill>
                <a:srgbClr val="441848"/>
              </a:solidFill>
              <a:latin typeface="Montserrat"/>
              <a:ea typeface="Montserrat"/>
              <a:cs typeface="Montserrat"/>
              <a:sym typeface="Montserrat"/>
            </a:endParaRPr>
          </a:p>
        </p:txBody>
      </p:sp>
      <p:pic>
        <p:nvPicPr>
          <p:cNvPr id="618" name="Google Shape;618;p103"/>
          <p:cNvPicPr preferRelativeResize="0"/>
          <p:nvPr/>
        </p:nvPicPr>
        <p:blipFill>
          <a:blip r:embed="rId4">
            <a:alphaModFix/>
          </a:blip>
          <a:stretch>
            <a:fillRect/>
          </a:stretch>
        </p:blipFill>
        <p:spPr>
          <a:xfrm>
            <a:off x="377100" y="1980250"/>
            <a:ext cx="4091940" cy="1704975"/>
          </a:xfrm>
          <a:prstGeom prst="rect">
            <a:avLst/>
          </a:prstGeom>
          <a:noFill/>
          <a:ln>
            <a:noFill/>
          </a:ln>
        </p:spPr>
      </p:pic>
      <p:pic>
        <p:nvPicPr>
          <p:cNvPr id="619" name="Google Shape;619;p103"/>
          <p:cNvPicPr preferRelativeResize="0"/>
          <p:nvPr/>
        </p:nvPicPr>
        <p:blipFill>
          <a:blip r:embed="rId5">
            <a:alphaModFix/>
          </a:blip>
          <a:stretch>
            <a:fillRect/>
          </a:stretch>
        </p:blipFill>
        <p:spPr>
          <a:xfrm>
            <a:off x="6214500" y="1928125"/>
            <a:ext cx="2419350" cy="1704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Principios de percepción visual Gestalt</a:t>
            </a:r>
            <a:endParaRPr sz="2700"/>
          </a:p>
        </p:txBody>
      </p:sp>
      <p:pic>
        <p:nvPicPr>
          <p:cNvPr id="625" name="Google Shape;625;p10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26" name="Google Shape;626;p104"/>
          <p:cNvSpPr txBox="1"/>
          <p:nvPr/>
        </p:nvSpPr>
        <p:spPr>
          <a:xfrm>
            <a:off x="769425" y="976650"/>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Encerramiento</a:t>
            </a:r>
            <a:endParaRPr b="1" sz="2100">
              <a:solidFill>
                <a:srgbClr val="441848"/>
              </a:solidFill>
              <a:latin typeface="Montserrat"/>
              <a:ea typeface="Montserrat"/>
              <a:cs typeface="Montserrat"/>
              <a:sym typeface="Montserrat"/>
            </a:endParaRPr>
          </a:p>
        </p:txBody>
      </p:sp>
      <p:pic>
        <p:nvPicPr>
          <p:cNvPr id="627" name="Google Shape;627;p104"/>
          <p:cNvPicPr preferRelativeResize="0"/>
          <p:nvPr/>
        </p:nvPicPr>
        <p:blipFill>
          <a:blip r:embed="rId4">
            <a:alphaModFix/>
          </a:blip>
          <a:stretch>
            <a:fillRect/>
          </a:stretch>
        </p:blipFill>
        <p:spPr>
          <a:xfrm>
            <a:off x="769425" y="1693590"/>
            <a:ext cx="2295725" cy="2228810"/>
          </a:xfrm>
          <a:prstGeom prst="rect">
            <a:avLst/>
          </a:prstGeom>
          <a:noFill/>
          <a:ln>
            <a:noFill/>
          </a:ln>
        </p:spPr>
      </p:pic>
      <p:pic>
        <p:nvPicPr>
          <p:cNvPr id="628" name="Google Shape;628;p104"/>
          <p:cNvPicPr preferRelativeResize="0"/>
          <p:nvPr/>
        </p:nvPicPr>
        <p:blipFill>
          <a:blip r:embed="rId5">
            <a:alphaModFix/>
          </a:blip>
          <a:stretch>
            <a:fillRect/>
          </a:stretch>
        </p:blipFill>
        <p:spPr>
          <a:xfrm>
            <a:off x="3814375" y="1957312"/>
            <a:ext cx="4921851" cy="17013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Principios de percepción visual Gestalt</a:t>
            </a:r>
            <a:endParaRPr sz="2700"/>
          </a:p>
        </p:txBody>
      </p:sp>
      <p:pic>
        <p:nvPicPr>
          <p:cNvPr id="634" name="Google Shape;634;p10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35" name="Google Shape;635;p105"/>
          <p:cNvSpPr txBox="1"/>
          <p:nvPr/>
        </p:nvSpPr>
        <p:spPr>
          <a:xfrm>
            <a:off x="769425" y="976650"/>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Cierre</a:t>
            </a:r>
            <a:endParaRPr b="1" sz="2100">
              <a:solidFill>
                <a:srgbClr val="441848"/>
              </a:solidFill>
              <a:latin typeface="Montserrat"/>
              <a:ea typeface="Montserrat"/>
              <a:cs typeface="Montserrat"/>
              <a:sym typeface="Montserrat"/>
            </a:endParaRPr>
          </a:p>
        </p:txBody>
      </p:sp>
      <p:pic>
        <p:nvPicPr>
          <p:cNvPr id="636" name="Google Shape;636;p105"/>
          <p:cNvPicPr preferRelativeResize="0"/>
          <p:nvPr/>
        </p:nvPicPr>
        <p:blipFill>
          <a:blip r:embed="rId4">
            <a:alphaModFix/>
          </a:blip>
          <a:stretch>
            <a:fillRect/>
          </a:stretch>
        </p:blipFill>
        <p:spPr>
          <a:xfrm>
            <a:off x="533025" y="1818200"/>
            <a:ext cx="1996675" cy="1979575"/>
          </a:xfrm>
          <a:prstGeom prst="rect">
            <a:avLst/>
          </a:prstGeom>
          <a:noFill/>
          <a:ln>
            <a:noFill/>
          </a:ln>
        </p:spPr>
      </p:pic>
      <p:pic>
        <p:nvPicPr>
          <p:cNvPr id="637" name="Google Shape;637;p105"/>
          <p:cNvPicPr preferRelativeResize="0"/>
          <p:nvPr/>
        </p:nvPicPr>
        <p:blipFill>
          <a:blip r:embed="rId5">
            <a:alphaModFix/>
          </a:blip>
          <a:stretch>
            <a:fillRect/>
          </a:stretch>
        </p:blipFill>
        <p:spPr>
          <a:xfrm>
            <a:off x="3607925" y="1771515"/>
            <a:ext cx="5087150" cy="1920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Principios de percepción visual Gestalt</a:t>
            </a:r>
            <a:endParaRPr sz="2700"/>
          </a:p>
        </p:txBody>
      </p:sp>
      <p:pic>
        <p:nvPicPr>
          <p:cNvPr id="643" name="Google Shape;643;p10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44" name="Google Shape;644;p106"/>
          <p:cNvSpPr txBox="1"/>
          <p:nvPr/>
        </p:nvSpPr>
        <p:spPr>
          <a:xfrm>
            <a:off x="995750" y="108337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Continuidad</a:t>
            </a:r>
            <a:endParaRPr b="1" sz="2100">
              <a:solidFill>
                <a:srgbClr val="441848"/>
              </a:solidFill>
              <a:latin typeface="Montserrat"/>
              <a:ea typeface="Montserrat"/>
              <a:cs typeface="Montserrat"/>
              <a:sym typeface="Montserrat"/>
            </a:endParaRPr>
          </a:p>
        </p:txBody>
      </p:sp>
      <p:pic>
        <p:nvPicPr>
          <p:cNvPr id="645" name="Google Shape;645;p106"/>
          <p:cNvPicPr preferRelativeResize="0"/>
          <p:nvPr/>
        </p:nvPicPr>
        <p:blipFill>
          <a:blip r:embed="rId4">
            <a:alphaModFix/>
          </a:blip>
          <a:stretch>
            <a:fillRect/>
          </a:stretch>
        </p:blipFill>
        <p:spPr>
          <a:xfrm>
            <a:off x="377100" y="1841400"/>
            <a:ext cx="4458750" cy="1755625"/>
          </a:xfrm>
          <a:prstGeom prst="rect">
            <a:avLst/>
          </a:prstGeom>
          <a:noFill/>
          <a:ln>
            <a:noFill/>
          </a:ln>
        </p:spPr>
      </p:pic>
      <p:pic>
        <p:nvPicPr>
          <p:cNvPr id="646" name="Google Shape;646;p106"/>
          <p:cNvPicPr preferRelativeResize="0"/>
          <p:nvPr/>
        </p:nvPicPr>
        <p:blipFill>
          <a:blip r:embed="rId5">
            <a:alphaModFix/>
          </a:blip>
          <a:stretch>
            <a:fillRect/>
          </a:stretch>
        </p:blipFill>
        <p:spPr>
          <a:xfrm>
            <a:off x="5734425" y="1390475"/>
            <a:ext cx="2419350" cy="2657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Principios de percepción visual Gestalt</a:t>
            </a:r>
            <a:endParaRPr sz="2700"/>
          </a:p>
        </p:txBody>
      </p:sp>
      <p:pic>
        <p:nvPicPr>
          <p:cNvPr id="652" name="Google Shape;652;p10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53" name="Google Shape;653;p107"/>
          <p:cNvSpPr txBox="1"/>
          <p:nvPr/>
        </p:nvSpPr>
        <p:spPr>
          <a:xfrm>
            <a:off x="995750" y="108337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Conexión</a:t>
            </a:r>
            <a:endParaRPr b="1" sz="2100">
              <a:solidFill>
                <a:srgbClr val="441848"/>
              </a:solidFill>
              <a:latin typeface="Montserrat"/>
              <a:ea typeface="Montserrat"/>
              <a:cs typeface="Montserrat"/>
              <a:sym typeface="Montserrat"/>
            </a:endParaRPr>
          </a:p>
        </p:txBody>
      </p:sp>
      <p:pic>
        <p:nvPicPr>
          <p:cNvPr id="654" name="Google Shape;654;p107"/>
          <p:cNvPicPr preferRelativeResize="0"/>
          <p:nvPr/>
        </p:nvPicPr>
        <p:blipFill>
          <a:blip r:embed="rId4">
            <a:alphaModFix/>
          </a:blip>
          <a:stretch>
            <a:fillRect/>
          </a:stretch>
        </p:blipFill>
        <p:spPr>
          <a:xfrm>
            <a:off x="3617500" y="1083363"/>
            <a:ext cx="4489601" cy="863125"/>
          </a:xfrm>
          <a:prstGeom prst="rect">
            <a:avLst/>
          </a:prstGeom>
          <a:noFill/>
          <a:ln>
            <a:noFill/>
          </a:ln>
        </p:spPr>
      </p:pic>
      <p:pic>
        <p:nvPicPr>
          <p:cNvPr id="655" name="Google Shape;655;p107"/>
          <p:cNvPicPr preferRelativeResize="0"/>
          <p:nvPr/>
        </p:nvPicPr>
        <p:blipFill>
          <a:blip r:embed="rId5">
            <a:alphaModFix/>
          </a:blip>
          <a:stretch>
            <a:fillRect/>
          </a:stretch>
        </p:blipFill>
        <p:spPr>
          <a:xfrm>
            <a:off x="1397150" y="2476778"/>
            <a:ext cx="5952590" cy="223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4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03" name="Google Shape;203;p45"/>
          <p:cNvSpPr txBox="1"/>
          <p:nvPr/>
        </p:nvSpPr>
        <p:spPr>
          <a:xfrm>
            <a:off x="522550" y="2283976"/>
            <a:ext cx="4173300" cy="12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u="sng">
                <a:solidFill>
                  <a:schemeClr val="hlink"/>
                </a:solidFill>
                <a:latin typeface="Montserrat"/>
                <a:ea typeface="Montserrat"/>
                <a:cs typeface="Montserrat"/>
                <a:sym typeface="Montserrat"/>
                <a:hlinkClick r:id="rId4"/>
              </a:rPr>
              <a:t>The visual display of quantitative information</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Edward Tufte</a:t>
            </a:r>
            <a:endParaRPr b="1" sz="2100">
              <a:solidFill>
                <a:srgbClr val="441848"/>
              </a:solidFill>
              <a:latin typeface="Montserrat"/>
              <a:ea typeface="Montserrat"/>
              <a:cs typeface="Montserrat"/>
              <a:sym typeface="Montserrat"/>
            </a:endParaRPr>
          </a:p>
        </p:txBody>
      </p:sp>
      <p:sp>
        <p:nvSpPr>
          <p:cNvPr id="204" name="Google Shape;204;p4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05" name="Google Shape;205;p45"/>
          <p:cNvPicPr preferRelativeResize="0"/>
          <p:nvPr/>
        </p:nvPicPr>
        <p:blipFill>
          <a:blip r:embed="rId5">
            <a:alphaModFix/>
          </a:blip>
          <a:stretch>
            <a:fillRect/>
          </a:stretch>
        </p:blipFill>
        <p:spPr>
          <a:xfrm>
            <a:off x="4872675" y="839850"/>
            <a:ext cx="3153125" cy="3851829"/>
          </a:xfrm>
          <a:prstGeom prst="rect">
            <a:avLst/>
          </a:prstGeom>
          <a:noFill/>
          <a:ln>
            <a:noFill/>
          </a:ln>
          <a:effectLst>
            <a:outerShdw blurRad="142875" rotWithShape="0" algn="bl" dir="3840000" dist="76200">
              <a:srgbClr val="FF00FF">
                <a:alpha val="50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Falta de orden visual</a:t>
            </a:r>
            <a:endParaRPr sz="2700"/>
          </a:p>
        </p:txBody>
      </p:sp>
      <p:pic>
        <p:nvPicPr>
          <p:cNvPr id="661" name="Google Shape;661;p10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62" name="Google Shape;662;p108"/>
          <p:cNvSpPr txBox="1"/>
          <p:nvPr/>
        </p:nvSpPr>
        <p:spPr>
          <a:xfrm>
            <a:off x="995750" y="1083375"/>
            <a:ext cx="730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Alineación y espacios en blanco</a:t>
            </a:r>
            <a:endParaRPr b="1" sz="2100">
              <a:solidFill>
                <a:srgbClr val="441848"/>
              </a:solidFill>
              <a:latin typeface="Montserrat"/>
              <a:ea typeface="Montserrat"/>
              <a:cs typeface="Montserrat"/>
              <a:sym typeface="Montserrat"/>
            </a:endParaRPr>
          </a:p>
        </p:txBody>
      </p:sp>
      <p:pic>
        <p:nvPicPr>
          <p:cNvPr id="663" name="Google Shape;663;p108"/>
          <p:cNvPicPr preferRelativeResize="0"/>
          <p:nvPr/>
        </p:nvPicPr>
        <p:blipFill>
          <a:blip r:embed="rId4">
            <a:alphaModFix/>
          </a:blip>
          <a:stretch>
            <a:fillRect/>
          </a:stretch>
        </p:blipFill>
        <p:spPr>
          <a:xfrm>
            <a:off x="224400" y="1698475"/>
            <a:ext cx="3820950" cy="2130175"/>
          </a:xfrm>
          <a:prstGeom prst="rect">
            <a:avLst/>
          </a:prstGeom>
          <a:noFill/>
          <a:ln>
            <a:noFill/>
          </a:ln>
        </p:spPr>
      </p:pic>
      <p:pic>
        <p:nvPicPr>
          <p:cNvPr id="664" name="Google Shape;664;p108"/>
          <p:cNvPicPr preferRelativeResize="0"/>
          <p:nvPr/>
        </p:nvPicPr>
        <p:blipFill>
          <a:blip r:embed="rId5">
            <a:alphaModFix/>
          </a:blip>
          <a:stretch>
            <a:fillRect/>
          </a:stretch>
        </p:blipFill>
        <p:spPr>
          <a:xfrm>
            <a:off x="4795800" y="1645723"/>
            <a:ext cx="3887174" cy="2171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Uso de contraste</a:t>
            </a:r>
            <a:endParaRPr sz="2700"/>
          </a:p>
        </p:txBody>
      </p:sp>
      <p:pic>
        <p:nvPicPr>
          <p:cNvPr id="670" name="Google Shape;670;p10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71" name="Google Shape;671;p109"/>
          <p:cNvSpPr txBox="1"/>
          <p:nvPr/>
        </p:nvSpPr>
        <p:spPr>
          <a:xfrm>
            <a:off x="1078050" y="877625"/>
            <a:ext cx="730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Se puede comparar mejor resaltando contrastes</a:t>
            </a:r>
            <a:endParaRPr b="1" sz="2100">
              <a:solidFill>
                <a:srgbClr val="441848"/>
              </a:solidFill>
              <a:latin typeface="Montserrat"/>
              <a:ea typeface="Montserrat"/>
              <a:cs typeface="Montserrat"/>
              <a:sym typeface="Montserrat"/>
            </a:endParaRPr>
          </a:p>
        </p:txBody>
      </p:sp>
      <p:pic>
        <p:nvPicPr>
          <p:cNvPr id="672" name="Google Shape;672;p109"/>
          <p:cNvPicPr preferRelativeResize="0"/>
          <p:nvPr/>
        </p:nvPicPr>
        <p:blipFill>
          <a:blip r:embed="rId4">
            <a:alphaModFix/>
          </a:blip>
          <a:stretch>
            <a:fillRect/>
          </a:stretch>
        </p:blipFill>
        <p:spPr>
          <a:xfrm>
            <a:off x="574175" y="1567575"/>
            <a:ext cx="3998200" cy="2164025"/>
          </a:xfrm>
          <a:prstGeom prst="rect">
            <a:avLst/>
          </a:prstGeom>
          <a:noFill/>
          <a:ln>
            <a:noFill/>
          </a:ln>
        </p:spPr>
      </p:pic>
      <p:pic>
        <p:nvPicPr>
          <p:cNvPr id="673" name="Google Shape;673;p109"/>
          <p:cNvPicPr preferRelativeResize="0"/>
          <p:nvPr/>
        </p:nvPicPr>
        <p:blipFill>
          <a:blip r:embed="rId5">
            <a:alphaModFix/>
          </a:blip>
          <a:stretch>
            <a:fillRect/>
          </a:stretch>
        </p:blipFill>
        <p:spPr>
          <a:xfrm>
            <a:off x="4735075" y="1385525"/>
            <a:ext cx="4266826" cy="284277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10"/>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Identificar y eliminar basura</a:t>
            </a:r>
            <a:endParaRPr sz="2700"/>
          </a:p>
        </p:txBody>
      </p:sp>
      <p:pic>
        <p:nvPicPr>
          <p:cNvPr id="679" name="Google Shape;679;p11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80" name="Google Shape;680;p110"/>
          <p:cNvSpPr txBox="1"/>
          <p:nvPr/>
        </p:nvSpPr>
        <p:spPr>
          <a:xfrm>
            <a:off x="1078050" y="877625"/>
            <a:ext cx="730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Gráfico original</a:t>
            </a:r>
            <a:endParaRPr b="1" sz="2100">
              <a:solidFill>
                <a:srgbClr val="441848"/>
              </a:solidFill>
              <a:latin typeface="Montserrat"/>
              <a:ea typeface="Montserrat"/>
              <a:cs typeface="Montserrat"/>
              <a:sym typeface="Montserrat"/>
            </a:endParaRPr>
          </a:p>
        </p:txBody>
      </p:sp>
      <p:pic>
        <p:nvPicPr>
          <p:cNvPr id="681" name="Google Shape;681;p110"/>
          <p:cNvPicPr preferRelativeResize="0"/>
          <p:nvPr/>
        </p:nvPicPr>
        <p:blipFill>
          <a:blip r:embed="rId4">
            <a:alphaModFix/>
          </a:blip>
          <a:stretch>
            <a:fillRect/>
          </a:stretch>
        </p:blipFill>
        <p:spPr>
          <a:xfrm>
            <a:off x="1637850" y="1385525"/>
            <a:ext cx="6058202" cy="3453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Identificar y eliminar basura</a:t>
            </a:r>
            <a:endParaRPr sz="2700"/>
          </a:p>
        </p:txBody>
      </p:sp>
      <p:pic>
        <p:nvPicPr>
          <p:cNvPr id="687" name="Google Shape;687;p11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88" name="Google Shape;688;p111"/>
          <p:cNvSpPr txBox="1"/>
          <p:nvPr/>
        </p:nvSpPr>
        <p:spPr>
          <a:xfrm>
            <a:off x="917850" y="815900"/>
            <a:ext cx="7308300" cy="507900"/>
          </a:xfrm>
          <a:prstGeom prst="rect">
            <a:avLst/>
          </a:prstGeom>
          <a:noFill/>
          <a:ln>
            <a:noFill/>
          </a:ln>
        </p:spPr>
        <p:txBody>
          <a:bodyPr anchorCtr="0" anchor="t" bIns="91425" lIns="91425" spcFirstLastPara="1" rIns="91425" wrap="square" tIns="91425">
            <a:spAutoFit/>
          </a:bodyPr>
          <a:lstStyle/>
          <a:p>
            <a:pPr indent="-361950" lvl="0" marL="457200" rtl="0" algn="ctr">
              <a:spcBef>
                <a:spcPts val="0"/>
              </a:spcBef>
              <a:spcAft>
                <a:spcPts val="0"/>
              </a:spcAft>
              <a:buClr>
                <a:srgbClr val="441848"/>
              </a:buClr>
              <a:buSzPts val="2100"/>
              <a:buFont typeface="Montserrat"/>
              <a:buAutoNum type="arabicPeriod"/>
            </a:pPr>
            <a:r>
              <a:rPr b="1" lang="en" sz="2100">
                <a:solidFill>
                  <a:srgbClr val="441848"/>
                </a:solidFill>
                <a:latin typeface="Montserrat"/>
                <a:ea typeface="Montserrat"/>
                <a:cs typeface="Montserrat"/>
                <a:sym typeface="Montserrat"/>
              </a:rPr>
              <a:t>Eliminar bordes</a:t>
            </a:r>
            <a:endParaRPr b="1" sz="2100">
              <a:solidFill>
                <a:srgbClr val="441848"/>
              </a:solidFill>
              <a:latin typeface="Montserrat"/>
              <a:ea typeface="Montserrat"/>
              <a:cs typeface="Montserrat"/>
              <a:sym typeface="Montserrat"/>
            </a:endParaRPr>
          </a:p>
        </p:txBody>
      </p:sp>
      <p:pic>
        <p:nvPicPr>
          <p:cNvPr id="689" name="Google Shape;689;p111"/>
          <p:cNvPicPr preferRelativeResize="0"/>
          <p:nvPr/>
        </p:nvPicPr>
        <p:blipFill>
          <a:blip r:embed="rId4">
            <a:alphaModFix/>
          </a:blip>
          <a:stretch>
            <a:fillRect/>
          </a:stretch>
        </p:blipFill>
        <p:spPr>
          <a:xfrm>
            <a:off x="1224475" y="1252950"/>
            <a:ext cx="6695048" cy="3514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Identificar y eliminar basura</a:t>
            </a:r>
            <a:endParaRPr sz="2700"/>
          </a:p>
        </p:txBody>
      </p:sp>
      <p:pic>
        <p:nvPicPr>
          <p:cNvPr id="695" name="Google Shape;695;p11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96" name="Google Shape;696;p112"/>
          <p:cNvSpPr txBox="1"/>
          <p:nvPr/>
        </p:nvSpPr>
        <p:spPr>
          <a:xfrm>
            <a:off x="917850" y="863750"/>
            <a:ext cx="730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2. Eliminar líneas de cuadrícula</a:t>
            </a:r>
            <a:endParaRPr b="1" sz="2100">
              <a:solidFill>
                <a:srgbClr val="441848"/>
              </a:solidFill>
              <a:latin typeface="Montserrat"/>
              <a:ea typeface="Montserrat"/>
              <a:cs typeface="Montserrat"/>
              <a:sym typeface="Montserrat"/>
            </a:endParaRPr>
          </a:p>
        </p:txBody>
      </p:sp>
      <p:pic>
        <p:nvPicPr>
          <p:cNvPr id="697" name="Google Shape;697;p112"/>
          <p:cNvPicPr preferRelativeResize="0"/>
          <p:nvPr/>
        </p:nvPicPr>
        <p:blipFill>
          <a:blip r:embed="rId4">
            <a:alphaModFix/>
          </a:blip>
          <a:stretch>
            <a:fillRect/>
          </a:stretch>
        </p:blipFill>
        <p:spPr>
          <a:xfrm>
            <a:off x="1388413" y="1300800"/>
            <a:ext cx="6557068" cy="34670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Identificar y eliminar basura</a:t>
            </a:r>
            <a:endParaRPr sz="2700"/>
          </a:p>
        </p:txBody>
      </p:sp>
      <p:pic>
        <p:nvPicPr>
          <p:cNvPr id="703" name="Google Shape;703;p11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704" name="Google Shape;704;p113"/>
          <p:cNvSpPr txBox="1"/>
          <p:nvPr/>
        </p:nvSpPr>
        <p:spPr>
          <a:xfrm>
            <a:off x="1012800" y="929050"/>
            <a:ext cx="730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3. Eliminar marcas de datos</a:t>
            </a:r>
            <a:endParaRPr b="1" sz="2100">
              <a:solidFill>
                <a:srgbClr val="441848"/>
              </a:solidFill>
              <a:latin typeface="Montserrat"/>
              <a:ea typeface="Montserrat"/>
              <a:cs typeface="Montserrat"/>
              <a:sym typeface="Montserrat"/>
            </a:endParaRPr>
          </a:p>
        </p:txBody>
      </p:sp>
      <p:pic>
        <p:nvPicPr>
          <p:cNvPr id="705" name="Google Shape;705;p113"/>
          <p:cNvPicPr preferRelativeResize="0"/>
          <p:nvPr/>
        </p:nvPicPr>
        <p:blipFill>
          <a:blip r:embed="rId4">
            <a:alphaModFix/>
          </a:blip>
          <a:stretch>
            <a:fillRect/>
          </a:stretch>
        </p:blipFill>
        <p:spPr>
          <a:xfrm>
            <a:off x="1332238" y="1436950"/>
            <a:ext cx="6479524" cy="3401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Identificar y eliminar basura</a:t>
            </a:r>
            <a:endParaRPr sz="2700"/>
          </a:p>
        </p:txBody>
      </p:sp>
      <p:pic>
        <p:nvPicPr>
          <p:cNvPr id="711" name="Google Shape;711;p11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712" name="Google Shape;712;p114"/>
          <p:cNvSpPr txBox="1"/>
          <p:nvPr/>
        </p:nvSpPr>
        <p:spPr>
          <a:xfrm>
            <a:off x="1012800" y="929050"/>
            <a:ext cx="730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4. Limpiar etiquetas de ejes</a:t>
            </a:r>
            <a:endParaRPr b="1" sz="2100">
              <a:solidFill>
                <a:srgbClr val="441848"/>
              </a:solidFill>
              <a:latin typeface="Montserrat"/>
              <a:ea typeface="Montserrat"/>
              <a:cs typeface="Montserrat"/>
              <a:sym typeface="Montserrat"/>
            </a:endParaRPr>
          </a:p>
        </p:txBody>
      </p:sp>
      <p:pic>
        <p:nvPicPr>
          <p:cNvPr id="713" name="Google Shape;713;p114"/>
          <p:cNvPicPr preferRelativeResize="0"/>
          <p:nvPr/>
        </p:nvPicPr>
        <p:blipFill>
          <a:blip r:embed="rId4">
            <a:alphaModFix/>
          </a:blip>
          <a:stretch>
            <a:fillRect/>
          </a:stretch>
        </p:blipFill>
        <p:spPr>
          <a:xfrm>
            <a:off x="1074100" y="1436950"/>
            <a:ext cx="7185700" cy="32245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Identificar y eliminar basura</a:t>
            </a:r>
            <a:endParaRPr sz="2700"/>
          </a:p>
        </p:txBody>
      </p:sp>
      <p:pic>
        <p:nvPicPr>
          <p:cNvPr id="719" name="Google Shape;719;p11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720" name="Google Shape;720;p115"/>
          <p:cNvSpPr txBox="1"/>
          <p:nvPr/>
        </p:nvSpPr>
        <p:spPr>
          <a:xfrm>
            <a:off x="1012800" y="929050"/>
            <a:ext cx="730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5. Etiquetar datos directamente</a:t>
            </a:r>
            <a:endParaRPr b="1" sz="2100">
              <a:solidFill>
                <a:srgbClr val="441848"/>
              </a:solidFill>
              <a:latin typeface="Montserrat"/>
              <a:ea typeface="Montserrat"/>
              <a:cs typeface="Montserrat"/>
              <a:sym typeface="Montserrat"/>
            </a:endParaRPr>
          </a:p>
        </p:txBody>
      </p:sp>
      <p:pic>
        <p:nvPicPr>
          <p:cNvPr id="721" name="Google Shape;721;p115"/>
          <p:cNvPicPr preferRelativeResize="0"/>
          <p:nvPr/>
        </p:nvPicPr>
        <p:blipFill>
          <a:blip r:embed="rId4">
            <a:alphaModFix/>
          </a:blip>
          <a:stretch>
            <a:fillRect/>
          </a:stretch>
        </p:blipFill>
        <p:spPr>
          <a:xfrm>
            <a:off x="892850" y="1496775"/>
            <a:ext cx="7358298" cy="30261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Identificar y eliminar basura</a:t>
            </a:r>
            <a:endParaRPr sz="2700"/>
          </a:p>
        </p:txBody>
      </p:sp>
      <p:pic>
        <p:nvPicPr>
          <p:cNvPr id="727" name="Google Shape;727;p11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728" name="Google Shape;728;p116"/>
          <p:cNvSpPr txBox="1"/>
          <p:nvPr/>
        </p:nvSpPr>
        <p:spPr>
          <a:xfrm>
            <a:off x="1012800" y="929050"/>
            <a:ext cx="7308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6. Aprovechar color uniforme</a:t>
            </a:r>
            <a:endParaRPr b="1" sz="2100">
              <a:solidFill>
                <a:srgbClr val="441848"/>
              </a:solidFill>
              <a:latin typeface="Montserrat"/>
              <a:ea typeface="Montserrat"/>
              <a:cs typeface="Montserrat"/>
              <a:sym typeface="Montserrat"/>
            </a:endParaRPr>
          </a:p>
        </p:txBody>
      </p:sp>
      <p:pic>
        <p:nvPicPr>
          <p:cNvPr id="729" name="Google Shape;729;p116"/>
          <p:cNvPicPr preferRelativeResize="0"/>
          <p:nvPr/>
        </p:nvPicPr>
        <p:blipFill>
          <a:blip r:embed="rId4">
            <a:alphaModFix/>
          </a:blip>
          <a:stretch>
            <a:fillRect/>
          </a:stretch>
        </p:blipFill>
        <p:spPr>
          <a:xfrm>
            <a:off x="1012800" y="1486500"/>
            <a:ext cx="7358298" cy="30261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117"/>
          <p:cNvPicPr preferRelativeResize="0"/>
          <p:nvPr/>
        </p:nvPicPr>
        <p:blipFill>
          <a:blip r:embed="rId3">
            <a:alphaModFix/>
          </a:blip>
          <a:stretch>
            <a:fillRect/>
          </a:stretch>
        </p:blipFill>
        <p:spPr>
          <a:xfrm>
            <a:off x="1876425" y="193550"/>
            <a:ext cx="5391150" cy="4467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11" name="Google Shape;211;p46"/>
          <p:cNvSpPr txBox="1"/>
          <p:nvPr/>
        </p:nvSpPr>
        <p:spPr>
          <a:xfrm>
            <a:off x="4287375" y="2430200"/>
            <a:ext cx="3866400" cy="6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4"/>
              </a:rPr>
              <a:t>Data Visualization History</a:t>
            </a:r>
            <a:endParaRPr b="1" sz="2100">
              <a:solidFill>
                <a:srgbClr val="441848"/>
              </a:solidFill>
              <a:latin typeface="Montserrat"/>
              <a:ea typeface="Montserrat"/>
              <a:cs typeface="Montserrat"/>
              <a:sym typeface="Montserrat"/>
            </a:endParaRPr>
          </a:p>
        </p:txBody>
      </p:sp>
      <p:sp>
        <p:nvSpPr>
          <p:cNvPr id="212" name="Google Shape;212;p4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13" name="Google Shape;213;p46"/>
          <p:cNvPicPr preferRelativeResize="0"/>
          <p:nvPr/>
        </p:nvPicPr>
        <p:blipFill>
          <a:blip r:embed="rId5">
            <a:alphaModFix/>
          </a:blip>
          <a:stretch>
            <a:fillRect/>
          </a:stretch>
        </p:blipFill>
        <p:spPr>
          <a:xfrm>
            <a:off x="556225" y="899183"/>
            <a:ext cx="3099400" cy="366504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id="739" name="Google Shape;739;p118"/>
          <p:cNvPicPr preferRelativeResize="0"/>
          <p:nvPr/>
        </p:nvPicPr>
        <p:blipFill>
          <a:blip r:embed="rId3">
            <a:alphaModFix/>
          </a:blip>
          <a:stretch>
            <a:fillRect/>
          </a:stretch>
        </p:blipFill>
        <p:spPr>
          <a:xfrm>
            <a:off x="762000" y="1352550"/>
            <a:ext cx="7620000" cy="2438400"/>
          </a:xfrm>
          <a:prstGeom prst="rect">
            <a:avLst/>
          </a:prstGeom>
          <a:noFill/>
          <a:ln>
            <a:noFill/>
          </a:ln>
        </p:spPr>
      </p:pic>
      <p:sp>
        <p:nvSpPr>
          <p:cNvPr id="740" name="Google Shape;740;p11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Identificar y eliminar basura</a:t>
            </a:r>
            <a:endParaRPr sz="27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119"/>
          <p:cNvPicPr preferRelativeResize="0"/>
          <p:nvPr/>
        </p:nvPicPr>
        <p:blipFill>
          <a:blip r:embed="rId3">
            <a:alphaModFix/>
          </a:blip>
          <a:stretch>
            <a:fillRect/>
          </a:stretch>
        </p:blipFill>
        <p:spPr>
          <a:xfrm>
            <a:off x="152400" y="152400"/>
            <a:ext cx="8660727" cy="48386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120"/>
          <p:cNvPicPr preferRelativeResize="0"/>
          <p:nvPr/>
        </p:nvPicPr>
        <p:blipFill>
          <a:blip r:embed="rId3">
            <a:alphaModFix/>
          </a:blip>
          <a:stretch>
            <a:fillRect/>
          </a:stretch>
        </p:blipFill>
        <p:spPr>
          <a:xfrm>
            <a:off x="2780513" y="152400"/>
            <a:ext cx="3582966" cy="48387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Enfoque en la atención de la audiencia</a:t>
            </a:r>
            <a:endParaRPr sz="2700"/>
          </a:p>
        </p:txBody>
      </p:sp>
      <p:pic>
        <p:nvPicPr>
          <p:cNvPr id="756" name="Google Shape;756;p12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757" name="Google Shape;757;p121"/>
          <p:cNvSpPr txBox="1"/>
          <p:nvPr/>
        </p:nvSpPr>
        <p:spPr>
          <a:xfrm>
            <a:off x="377100" y="1910150"/>
            <a:ext cx="338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Tipos de memoria: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Icónica (efímera)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Corto plazo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Largo plazo</a:t>
            </a:r>
            <a:endParaRPr b="1" sz="2100">
              <a:solidFill>
                <a:srgbClr val="441848"/>
              </a:solidFill>
              <a:latin typeface="Montserrat"/>
              <a:ea typeface="Montserrat"/>
              <a:cs typeface="Montserrat"/>
              <a:sym typeface="Montserrat"/>
            </a:endParaRPr>
          </a:p>
        </p:txBody>
      </p:sp>
      <p:pic>
        <p:nvPicPr>
          <p:cNvPr id="758" name="Google Shape;758;p121"/>
          <p:cNvPicPr preferRelativeResize="0"/>
          <p:nvPr/>
        </p:nvPicPr>
        <p:blipFill>
          <a:blip r:embed="rId4">
            <a:alphaModFix/>
          </a:blip>
          <a:stretch>
            <a:fillRect/>
          </a:stretch>
        </p:blipFill>
        <p:spPr>
          <a:xfrm>
            <a:off x="3804300" y="1561700"/>
            <a:ext cx="4494884" cy="2174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122"/>
          <p:cNvPicPr preferRelativeResize="0"/>
          <p:nvPr/>
        </p:nvPicPr>
        <p:blipFill>
          <a:blip r:embed="rId3">
            <a:alphaModFix/>
          </a:blip>
          <a:stretch>
            <a:fillRect/>
          </a:stretch>
        </p:blipFill>
        <p:spPr>
          <a:xfrm>
            <a:off x="1771700" y="873725"/>
            <a:ext cx="5600600" cy="3766399"/>
          </a:xfrm>
          <a:prstGeom prst="rect">
            <a:avLst/>
          </a:prstGeom>
          <a:noFill/>
          <a:ln>
            <a:noFill/>
          </a:ln>
        </p:spPr>
      </p:pic>
      <p:sp>
        <p:nvSpPr>
          <p:cNvPr id="764" name="Google Shape;764;p12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Encuentra el 3</a:t>
            </a:r>
            <a:endParaRPr sz="27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Encuentra el 3</a:t>
            </a:r>
            <a:endParaRPr sz="2700"/>
          </a:p>
        </p:txBody>
      </p:sp>
      <p:pic>
        <p:nvPicPr>
          <p:cNvPr id="770" name="Google Shape;770;p123"/>
          <p:cNvPicPr preferRelativeResize="0"/>
          <p:nvPr/>
        </p:nvPicPr>
        <p:blipFill>
          <a:blip r:embed="rId3">
            <a:alphaModFix/>
          </a:blip>
          <a:stretch>
            <a:fillRect/>
          </a:stretch>
        </p:blipFill>
        <p:spPr>
          <a:xfrm>
            <a:off x="1503025" y="786250"/>
            <a:ext cx="6137962" cy="41431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Otros atributos de atención previa</a:t>
            </a:r>
            <a:endParaRPr sz="2700"/>
          </a:p>
        </p:txBody>
      </p:sp>
      <p:pic>
        <p:nvPicPr>
          <p:cNvPr id="776" name="Google Shape;776;p124"/>
          <p:cNvPicPr preferRelativeResize="0"/>
          <p:nvPr/>
        </p:nvPicPr>
        <p:blipFill>
          <a:blip r:embed="rId3">
            <a:alphaModFix/>
          </a:blip>
          <a:stretch>
            <a:fillRect/>
          </a:stretch>
        </p:blipFill>
        <p:spPr>
          <a:xfrm>
            <a:off x="977100" y="796550"/>
            <a:ext cx="7189804" cy="41431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2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En texto</a:t>
            </a:r>
            <a:endParaRPr sz="2700"/>
          </a:p>
        </p:txBody>
      </p:sp>
      <p:pic>
        <p:nvPicPr>
          <p:cNvPr id="782" name="Google Shape;782;p125"/>
          <p:cNvPicPr preferRelativeResize="0"/>
          <p:nvPr/>
        </p:nvPicPr>
        <p:blipFill>
          <a:blip r:embed="rId3">
            <a:alphaModFix/>
          </a:blip>
          <a:stretch>
            <a:fillRect/>
          </a:stretch>
        </p:blipFill>
        <p:spPr>
          <a:xfrm>
            <a:off x="296400" y="695575"/>
            <a:ext cx="3252353" cy="4143125"/>
          </a:xfrm>
          <a:prstGeom prst="rect">
            <a:avLst/>
          </a:prstGeom>
          <a:noFill/>
          <a:ln>
            <a:noFill/>
          </a:ln>
        </p:spPr>
      </p:pic>
      <p:pic>
        <p:nvPicPr>
          <p:cNvPr id="783" name="Google Shape;783;p125"/>
          <p:cNvPicPr preferRelativeResize="0"/>
          <p:nvPr/>
        </p:nvPicPr>
        <p:blipFill>
          <a:blip r:embed="rId4">
            <a:alphaModFix/>
          </a:blip>
          <a:stretch>
            <a:fillRect/>
          </a:stretch>
        </p:blipFill>
        <p:spPr>
          <a:xfrm>
            <a:off x="3968600" y="1233475"/>
            <a:ext cx="4705900" cy="25235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2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En gráficas</a:t>
            </a:r>
            <a:endParaRPr sz="2700"/>
          </a:p>
        </p:txBody>
      </p:sp>
      <p:pic>
        <p:nvPicPr>
          <p:cNvPr id="789" name="Google Shape;789;p126"/>
          <p:cNvPicPr preferRelativeResize="0"/>
          <p:nvPr/>
        </p:nvPicPr>
        <p:blipFill>
          <a:blip r:embed="rId3">
            <a:alphaModFix/>
          </a:blip>
          <a:stretch>
            <a:fillRect/>
          </a:stretch>
        </p:blipFill>
        <p:spPr>
          <a:xfrm>
            <a:off x="172975" y="1360787"/>
            <a:ext cx="4344250" cy="2421925"/>
          </a:xfrm>
          <a:prstGeom prst="rect">
            <a:avLst/>
          </a:prstGeom>
          <a:noFill/>
          <a:ln>
            <a:noFill/>
          </a:ln>
        </p:spPr>
      </p:pic>
      <p:pic>
        <p:nvPicPr>
          <p:cNvPr id="790" name="Google Shape;790;p126"/>
          <p:cNvPicPr preferRelativeResize="0"/>
          <p:nvPr/>
        </p:nvPicPr>
        <p:blipFill>
          <a:blip r:embed="rId4">
            <a:alphaModFix/>
          </a:blip>
          <a:stretch>
            <a:fillRect/>
          </a:stretch>
        </p:blipFill>
        <p:spPr>
          <a:xfrm>
            <a:off x="4634825" y="1156300"/>
            <a:ext cx="4321976" cy="283089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127"/>
          <p:cNvPicPr preferRelativeResize="0"/>
          <p:nvPr/>
        </p:nvPicPr>
        <p:blipFill>
          <a:blip r:embed="rId3">
            <a:alphaModFix/>
          </a:blip>
          <a:stretch>
            <a:fillRect/>
          </a:stretch>
        </p:blipFill>
        <p:spPr>
          <a:xfrm>
            <a:off x="762000" y="690563"/>
            <a:ext cx="7620000" cy="376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19" name="Google Shape;219;p47"/>
          <p:cNvSpPr txBox="1"/>
          <p:nvPr/>
        </p:nvSpPr>
        <p:spPr>
          <a:xfrm>
            <a:off x="522550" y="2283973"/>
            <a:ext cx="41733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u="sng">
                <a:solidFill>
                  <a:schemeClr val="hlink"/>
                </a:solidFill>
                <a:latin typeface="Montserrat"/>
                <a:ea typeface="Montserrat"/>
                <a:cs typeface="Montserrat"/>
                <a:sym typeface="Montserrat"/>
                <a:hlinkClick r:id="rId4"/>
              </a:rPr>
              <a:t>Storytelling with data</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Cole Nussbaumer Knaflic</a:t>
            </a:r>
            <a:endParaRPr b="1" sz="2100">
              <a:solidFill>
                <a:srgbClr val="441848"/>
              </a:solidFill>
              <a:latin typeface="Montserrat"/>
              <a:ea typeface="Montserrat"/>
              <a:cs typeface="Montserrat"/>
              <a:sym typeface="Montserrat"/>
            </a:endParaRPr>
          </a:p>
        </p:txBody>
      </p:sp>
      <p:sp>
        <p:nvSpPr>
          <p:cNvPr id="220" name="Google Shape;220;p4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21" name="Google Shape;221;p47"/>
          <p:cNvPicPr preferRelativeResize="0"/>
          <p:nvPr/>
        </p:nvPicPr>
        <p:blipFill>
          <a:blip r:embed="rId5">
            <a:alphaModFix/>
          </a:blip>
          <a:stretch>
            <a:fillRect/>
          </a:stretch>
        </p:blipFill>
        <p:spPr>
          <a:xfrm>
            <a:off x="5328175" y="847975"/>
            <a:ext cx="2825606" cy="3767475"/>
          </a:xfrm>
          <a:prstGeom prst="rect">
            <a:avLst/>
          </a:prstGeom>
          <a:noFill/>
          <a:ln>
            <a:noFill/>
          </a:ln>
          <a:effectLst>
            <a:outerShdw blurRad="85725" rotWithShape="0" algn="bl" dir="7920000" dist="57150">
              <a:srgbClr val="FF00FF">
                <a:alpha val="50000"/>
              </a:srgbClr>
            </a:outerShdw>
          </a:effectLst>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2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Volviendo al ejemplo previo de tickets</a:t>
            </a:r>
            <a:endParaRPr sz="2700"/>
          </a:p>
        </p:txBody>
      </p:sp>
      <p:pic>
        <p:nvPicPr>
          <p:cNvPr id="801" name="Google Shape;801;p128"/>
          <p:cNvPicPr preferRelativeResize="0"/>
          <p:nvPr/>
        </p:nvPicPr>
        <p:blipFill>
          <a:blip r:embed="rId3">
            <a:alphaModFix/>
          </a:blip>
          <a:stretch>
            <a:fillRect/>
          </a:stretch>
        </p:blipFill>
        <p:spPr>
          <a:xfrm>
            <a:off x="265550" y="797000"/>
            <a:ext cx="2779800" cy="1515000"/>
          </a:xfrm>
          <a:prstGeom prst="rect">
            <a:avLst/>
          </a:prstGeom>
          <a:noFill/>
          <a:ln>
            <a:noFill/>
          </a:ln>
        </p:spPr>
      </p:pic>
      <p:pic>
        <p:nvPicPr>
          <p:cNvPr id="802" name="Google Shape;802;p128"/>
          <p:cNvPicPr preferRelativeResize="0"/>
          <p:nvPr/>
        </p:nvPicPr>
        <p:blipFill>
          <a:blip r:embed="rId4">
            <a:alphaModFix/>
          </a:blip>
          <a:stretch>
            <a:fillRect/>
          </a:stretch>
        </p:blipFill>
        <p:spPr>
          <a:xfrm>
            <a:off x="3397250" y="894201"/>
            <a:ext cx="2613470" cy="1417800"/>
          </a:xfrm>
          <a:prstGeom prst="rect">
            <a:avLst/>
          </a:prstGeom>
          <a:noFill/>
          <a:ln>
            <a:noFill/>
          </a:ln>
        </p:spPr>
      </p:pic>
      <p:cxnSp>
        <p:nvCxnSpPr>
          <p:cNvPr id="803" name="Google Shape;803;p128"/>
          <p:cNvCxnSpPr/>
          <p:nvPr/>
        </p:nvCxnSpPr>
        <p:spPr>
          <a:xfrm flipH="1" rot="10800000">
            <a:off x="3045350" y="1581700"/>
            <a:ext cx="351900" cy="10200"/>
          </a:xfrm>
          <a:prstGeom prst="straightConnector1">
            <a:avLst/>
          </a:prstGeom>
          <a:noFill/>
          <a:ln cap="flat" cmpd="sng" w="9525">
            <a:solidFill>
              <a:schemeClr val="dk2"/>
            </a:solidFill>
            <a:prstDash val="solid"/>
            <a:round/>
            <a:headEnd len="med" w="med" type="none"/>
            <a:tailEnd len="med" w="med" type="triangle"/>
          </a:ln>
        </p:spPr>
      </p:cxnSp>
      <p:cxnSp>
        <p:nvCxnSpPr>
          <p:cNvPr id="804" name="Google Shape;804;p128"/>
          <p:cNvCxnSpPr/>
          <p:nvPr/>
        </p:nvCxnSpPr>
        <p:spPr>
          <a:xfrm flipH="1">
            <a:off x="3901400" y="2466300"/>
            <a:ext cx="2242500" cy="473100"/>
          </a:xfrm>
          <a:prstGeom prst="straightConnector1">
            <a:avLst/>
          </a:prstGeom>
          <a:noFill/>
          <a:ln cap="flat" cmpd="sng" w="9525">
            <a:solidFill>
              <a:schemeClr val="dk2"/>
            </a:solidFill>
            <a:prstDash val="solid"/>
            <a:round/>
            <a:headEnd len="med" w="med" type="none"/>
            <a:tailEnd len="med" w="med" type="triangle"/>
          </a:ln>
        </p:spPr>
      </p:cxnSp>
      <p:cxnSp>
        <p:nvCxnSpPr>
          <p:cNvPr id="805" name="Google Shape;805;p128"/>
          <p:cNvCxnSpPr/>
          <p:nvPr/>
        </p:nvCxnSpPr>
        <p:spPr>
          <a:xfrm>
            <a:off x="4366200" y="3772750"/>
            <a:ext cx="411600" cy="0"/>
          </a:xfrm>
          <a:prstGeom prst="straightConnector1">
            <a:avLst/>
          </a:prstGeom>
          <a:noFill/>
          <a:ln cap="flat" cmpd="sng" w="9525">
            <a:solidFill>
              <a:schemeClr val="dk2"/>
            </a:solidFill>
            <a:prstDash val="solid"/>
            <a:round/>
            <a:headEnd len="med" w="med" type="none"/>
            <a:tailEnd len="med" w="med" type="triangle"/>
          </a:ln>
        </p:spPr>
      </p:cxnSp>
      <p:pic>
        <p:nvPicPr>
          <p:cNvPr id="806" name="Google Shape;806;p128"/>
          <p:cNvPicPr preferRelativeResize="0"/>
          <p:nvPr/>
        </p:nvPicPr>
        <p:blipFill>
          <a:blip r:embed="rId5">
            <a:alphaModFix/>
          </a:blip>
          <a:stretch>
            <a:fillRect/>
          </a:stretch>
        </p:blipFill>
        <p:spPr>
          <a:xfrm>
            <a:off x="6427475" y="961425"/>
            <a:ext cx="2483834" cy="1350575"/>
          </a:xfrm>
          <a:prstGeom prst="rect">
            <a:avLst/>
          </a:prstGeom>
          <a:noFill/>
          <a:ln>
            <a:noFill/>
          </a:ln>
        </p:spPr>
      </p:pic>
      <p:pic>
        <p:nvPicPr>
          <p:cNvPr id="807" name="Google Shape;807;p128"/>
          <p:cNvPicPr preferRelativeResize="0"/>
          <p:nvPr/>
        </p:nvPicPr>
        <p:blipFill>
          <a:blip r:embed="rId6">
            <a:alphaModFix/>
          </a:blip>
          <a:stretch>
            <a:fillRect/>
          </a:stretch>
        </p:blipFill>
        <p:spPr>
          <a:xfrm>
            <a:off x="165250" y="2946777"/>
            <a:ext cx="3559628" cy="1939997"/>
          </a:xfrm>
          <a:prstGeom prst="rect">
            <a:avLst/>
          </a:prstGeom>
          <a:noFill/>
          <a:ln>
            <a:noFill/>
          </a:ln>
        </p:spPr>
      </p:pic>
      <p:cxnSp>
        <p:nvCxnSpPr>
          <p:cNvPr id="808" name="Google Shape;808;p128"/>
          <p:cNvCxnSpPr/>
          <p:nvPr/>
        </p:nvCxnSpPr>
        <p:spPr>
          <a:xfrm flipH="1" rot="10800000">
            <a:off x="6010725" y="1549400"/>
            <a:ext cx="351900" cy="10200"/>
          </a:xfrm>
          <a:prstGeom prst="straightConnector1">
            <a:avLst/>
          </a:prstGeom>
          <a:noFill/>
          <a:ln cap="flat" cmpd="sng" w="9525">
            <a:solidFill>
              <a:schemeClr val="dk2"/>
            </a:solidFill>
            <a:prstDash val="solid"/>
            <a:round/>
            <a:headEnd len="med" w="med" type="none"/>
            <a:tailEnd len="med" w="med" type="triangle"/>
          </a:ln>
        </p:spPr>
      </p:cxnSp>
      <p:pic>
        <p:nvPicPr>
          <p:cNvPr id="809" name="Google Shape;809;p128"/>
          <p:cNvPicPr preferRelativeResize="0"/>
          <p:nvPr/>
        </p:nvPicPr>
        <p:blipFill>
          <a:blip r:embed="rId7">
            <a:alphaModFix/>
          </a:blip>
          <a:stretch>
            <a:fillRect/>
          </a:stretch>
        </p:blipFill>
        <p:spPr>
          <a:xfrm>
            <a:off x="4977978" y="2823100"/>
            <a:ext cx="3484954" cy="18993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pic>
        <p:nvPicPr>
          <p:cNvPr id="814" name="Google Shape;814;p129"/>
          <p:cNvPicPr preferRelativeResize="0"/>
          <p:nvPr/>
        </p:nvPicPr>
        <p:blipFill>
          <a:blip r:embed="rId4">
            <a:alphaModFix/>
          </a:blip>
          <a:stretch>
            <a:fillRect/>
          </a:stretch>
        </p:blipFill>
        <p:spPr>
          <a:xfrm>
            <a:off x="762000" y="661988"/>
            <a:ext cx="7620000" cy="38195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130"/>
          <p:cNvPicPr preferRelativeResize="0"/>
          <p:nvPr/>
        </p:nvPicPr>
        <p:blipFill>
          <a:blip r:embed="rId3">
            <a:alphaModFix/>
          </a:blip>
          <a:stretch>
            <a:fillRect/>
          </a:stretch>
        </p:blipFill>
        <p:spPr>
          <a:xfrm>
            <a:off x="762000" y="142100"/>
            <a:ext cx="7620000" cy="46291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Piensa como diseñador</a:t>
            </a:r>
            <a:endParaRPr sz="2700"/>
          </a:p>
        </p:txBody>
      </p:sp>
      <p:pic>
        <p:nvPicPr>
          <p:cNvPr id="825" name="Google Shape;825;p13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826" name="Google Shape;826;p131"/>
          <p:cNvPicPr preferRelativeResize="0"/>
          <p:nvPr/>
        </p:nvPicPr>
        <p:blipFill>
          <a:blip r:embed="rId4">
            <a:alphaModFix/>
          </a:blip>
          <a:stretch>
            <a:fillRect/>
          </a:stretch>
        </p:blipFill>
        <p:spPr>
          <a:xfrm>
            <a:off x="1077325" y="1167075"/>
            <a:ext cx="6989350" cy="33199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0" name="Shape 830"/>
        <p:cNvGrpSpPr/>
        <p:nvPr/>
      </p:nvGrpSpPr>
      <p:grpSpPr>
        <a:xfrm>
          <a:off x="0" y="0"/>
          <a:ext cx="0" cy="0"/>
          <a:chOff x="0" y="0"/>
          <a:chExt cx="0" cy="0"/>
        </a:xfrm>
      </p:grpSpPr>
      <p:sp>
        <p:nvSpPr>
          <p:cNvPr id="831" name="Google Shape;831;p13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Disección de modelos visuales</a:t>
            </a:r>
            <a:endParaRPr sz="2700"/>
          </a:p>
        </p:txBody>
      </p:sp>
      <p:pic>
        <p:nvPicPr>
          <p:cNvPr id="832" name="Google Shape;832;p13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833" name="Google Shape;833;p132"/>
          <p:cNvSpPr txBox="1"/>
          <p:nvPr/>
        </p:nvSpPr>
        <p:spPr>
          <a:xfrm>
            <a:off x="872300" y="1833000"/>
            <a:ext cx="3385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expl</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id="838" name="Google Shape;838;p13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839" name="Google Shape;839;p133"/>
          <p:cNvSpPr txBox="1"/>
          <p:nvPr/>
        </p:nvSpPr>
        <p:spPr>
          <a:xfrm>
            <a:off x="522550" y="2283973"/>
            <a:ext cx="41733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Good Charts</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Scott Berinato</a:t>
            </a:r>
            <a:endParaRPr b="1" sz="2100">
              <a:solidFill>
                <a:srgbClr val="441848"/>
              </a:solidFill>
              <a:latin typeface="Montserrat"/>
              <a:ea typeface="Montserrat"/>
              <a:cs typeface="Montserrat"/>
              <a:sym typeface="Montserrat"/>
            </a:endParaRPr>
          </a:p>
        </p:txBody>
      </p:sp>
      <p:sp>
        <p:nvSpPr>
          <p:cNvPr id="840" name="Google Shape;840;p13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841" name="Google Shape;841;p133"/>
          <p:cNvPicPr preferRelativeResize="0"/>
          <p:nvPr/>
        </p:nvPicPr>
        <p:blipFill>
          <a:blip r:embed="rId4">
            <a:alphaModFix/>
          </a:blip>
          <a:stretch>
            <a:fillRect/>
          </a:stretch>
        </p:blipFill>
        <p:spPr>
          <a:xfrm>
            <a:off x="4391050" y="1076575"/>
            <a:ext cx="4143350" cy="3273246"/>
          </a:xfrm>
          <a:prstGeom prst="rect">
            <a:avLst/>
          </a:prstGeom>
          <a:noFill/>
          <a:ln>
            <a:noFill/>
          </a:ln>
        </p:spPr>
      </p:pic>
      <p:sp>
        <p:nvSpPr>
          <p:cNvPr id="842" name="Google Shape;842;p133"/>
          <p:cNvSpPr txBox="1"/>
          <p:nvPr/>
        </p:nvSpPr>
        <p:spPr>
          <a:xfrm>
            <a:off x="838200" y="41148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https://www.datapine.com/blog/best-data-visualization-books/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pic>
        <p:nvPicPr>
          <p:cNvPr id="847" name="Google Shape;847;p13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848" name="Google Shape;848;p134"/>
          <p:cNvSpPr txBox="1"/>
          <p:nvPr/>
        </p:nvSpPr>
        <p:spPr>
          <a:xfrm>
            <a:off x="522550" y="1190725"/>
            <a:ext cx="8367900" cy="19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Slide Desing en quickreference</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https://github.com/empathy87/storytelling-with-data</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849" name="Google Shape;849;p13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Links</a:t>
            </a:r>
            <a:endParaRPr sz="3000"/>
          </a:p>
        </p:txBody>
      </p:sp>
      <p:sp>
        <p:nvSpPr>
          <p:cNvPr id="850" name="Google Shape;850;p134"/>
          <p:cNvSpPr txBox="1"/>
          <p:nvPr/>
        </p:nvSpPr>
        <p:spPr>
          <a:xfrm>
            <a:off x="838200" y="41148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https://www.datapine.com/blog/best-data-visualization-books/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Actividad: discusión de diferentes gráficas</a:t>
            </a:r>
            <a:endParaRPr sz="2700"/>
          </a:p>
        </p:txBody>
      </p:sp>
      <p:pic>
        <p:nvPicPr>
          <p:cNvPr id="856" name="Google Shape;856;p13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857" name="Google Shape;857;p135"/>
          <p:cNvSpPr txBox="1"/>
          <p:nvPr/>
        </p:nvSpPr>
        <p:spPr>
          <a:xfrm>
            <a:off x="872300" y="1833000"/>
            <a:ext cx="33855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a:t>
            </a:r>
            <a:r>
              <a:rPr b="1" lang="en" sz="2100">
                <a:solidFill>
                  <a:srgbClr val="441848"/>
                </a:solidFill>
                <a:latin typeface="Montserrat"/>
                <a:ea typeface="Montserrat"/>
                <a:cs typeface="Montserrat"/>
                <a:sym typeface="Montserrat"/>
              </a:rPr>
              <a:t>xplorar en google “best data visualizations” y “bad data visualizations”</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858" name="Google Shape;858;p135"/>
          <p:cNvSpPr txBox="1"/>
          <p:nvPr/>
        </p:nvSpPr>
        <p:spPr>
          <a:xfrm>
            <a:off x="4783450" y="1217400"/>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https://visme.co/blog/best-data-visualizations/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https://www.tylervigen.com/spurious-correlations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2" name="Shape 862"/>
        <p:cNvGrpSpPr/>
        <p:nvPr/>
      </p:nvGrpSpPr>
      <p:grpSpPr>
        <a:xfrm>
          <a:off x="0" y="0"/>
          <a:ext cx="0" cy="0"/>
          <a:chOff x="0" y="0"/>
          <a:chExt cx="0" cy="0"/>
        </a:xfrm>
      </p:grpSpPr>
      <p:sp>
        <p:nvSpPr>
          <p:cNvPr id="863" name="Google Shape;863;p13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Ejercicio: Un dataset, 25 visualizaciones</a:t>
            </a:r>
            <a:endParaRPr sz="2700"/>
          </a:p>
        </p:txBody>
      </p:sp>
      <p:pic>
        <p:nvPicPr>
          <p:cNvPr id="864" name="Google Shape;864;p13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865" name="Google Shape;865;p136"/>
          <p:cNvSpPr txBox="1"/>
          <p:nvPr/>
        </p:nvSpPr>
        <p:spPr>
          <a:xfrm>
            <a:off x="985850" y="3951525"/>
            <a:ext cx="737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https://flowingdata.com/2017/01/24/one-dataset-visualized-25-ways/</a:t>
            </a:r>
            <a:endParaRPr b="1" sz="2100">
              <a:solidFill>
                <a:srgbClr val="441848"/>
              </a:solidFill>
              <a:latin typeface="Montserrat"/>
              <a:ea typeface="Montserrat"/>
              <a:cs typeface="Montserrat"/>
              <a:sym typeface="Montserrat"/>
            </a:endParaRPr>
          </a:p>
        </p:txBody>
      </p:sp>
      <p:pic>
        <p:nvPicPr>
          <p:cNvPr id="866" name="Google Shape;866;p136"/>
          <p:cNvPicPr preferRelativeResize="0"/>
          <p:nvPr/>
        </p:nvPicPr>
        <p:blipFill>
          <a:blip r:embed="rId4">
            <a:alphaModFix/>
          </a:blip>
          <a:stretch>
            <a:fillRect/>
          </a:stretch>
        </p:blipFill>
        <p:spPr>
          <a:xfrm>
            <a:off x="2376250" y="757325"/>
            <a:ext cx="4581402" cy="307092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Comentarios finales</a:t>
            </a:r>
            <a:endParaRPr/>
          </a:p>
        </p:txBody>
      </p:sp>
      <p:sp>
        <p:nvSpPr>
          <p:cNvPr id="872" name="Google Shape;872;p1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(hacer review con los alumnos)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